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0"/>
  </p:notesMasterIdLst>
  <p:sldIdLst>
    <p:sldId id="257" r:id="rId2"/>
    <p:sldId id="336" r:id="rId3"/>
    <p:sldId id="263" r:id="rId4"/>
    <p:sldId id="260" r:id="rId5"/>
    <p:sldId id="259" r:id="rId6"/>
    <p:sldId id="309" r:id="rId7"/>
    <p:sldId id="333" r:id="rId8"/>
    <p:sldId id="305" r:id="rId9"/>
    <p:sldId id="306" r:id="rId10"/>
    <p:sldId id="307" r:id="rId11"/>
    <p:sldId id="311" r:id="rId12"/>
    <p:sldId id="261" r:id="rId13"/>
    <p:sldId id="315" r:id="rId14"/>
    <p:sldId id="316" r:id="rId15"/>
    <p:sldId id="317" r:id="rId16"/>
    <p:sldId id="319" r:id="rId17"/>
    <p:sldId id="320" r:id="rId18"/>
    <p:sldId id="321" r:id="rId19"/>
    <p:sldId id="322" r:id="rId20"/>
    <p:sldId id="323" r:id="rId21"/>
    <p:sldId id="326" r:id="rId22"/>
    <p:sldId id="334" r:id="rId23"/>
    <p:sldId id="337" r:id="rId24"/>
    <p:sldId id="338" r:id="rId25"/>
    <p:sldId id="339" r:id="rId26"/>
    <p:sldId id="340" r:id="rId27"/>
    <p:sldId id="332" r:id="rId28"/>
    <p:sldId id="26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95BB3-ECBE-4C45-AEF2-E6CC2BEA189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335A47-9115-4324-A5D2-257921D5D02B}">
      <dgm:prSet/>
      <dgm:spPr/>
      <dgm:t>
        <a:bodyPr/>
        <a:lstStyle/>
        <a:p>
          <a:r>
            <a:rPr lang="en-US" b="1"/>
            <a:t>Annual Title I Parent Meeting</a:t>
          </a:r>
          <a:endParaRPr lang="en-US"/>
        </a:p>
      </dgm:t>
    </dgm:pt>
    <dgm:pt modelId="{FCE24497-10CF-4A2C-8B14-B89B7F62D677}" type="parTrans" cxnId="{8E32FBBA-5E26-4C0C-9B30-E9308B2D08E0}">
      <dgm:prSet/>
      <dgm:spPr/>
      <dgm:t>
        <a:bodyPr/>
        <a:lstStyle/>
        <a:p>
          <a:endParaRPr lang="en-US"/>
        </a:p>
      </dgm:t>
    </dgm:pt>
    <dgm:pt modelId="{5CB0E452-6E6A-4641-B7B4-408F84013F64}" type="sibTrans" cxnId="{8E32FBBA-5E26-4C0C-9B30-E9308B2D08E0}">
      <dgm:prSet/>
      <dgm:spPr/>
      <dgm:t>
        <a:bodyPr/>
        <a:lstStyle/>
        <a:p>
          <a:endParaRPr lang="en-US"/>
        </a:p>
      </dgm:t>
    </dgm:pt>
    <dgm:pt modelId="{54C654F9-B13C-40BF-AA32-CF0132A6BE42}">
      <dgm:prSet/>
      <dgm:spPr/>
      <dgm:t>
        <a:bodyPr/>
        <a:lstStyle/>
        <a:p>
          <a:r>
            <a:rPr lang="en-US" dirty="0"/>
            <a:t>September 28, 2022 (5:00 – 6:00)</a:t>
          </a:r>
        </a:p>
      </dgm:t>
    </dgm:pt>
    <dgm:pt modelId="{A7E80CFB-2299-4B43-B96E-67D41B1F19AF}" type="parTrans" cxnId="{74BE4620-0A41-4A4C-99B9-1FCE7D052F5C}">
      <dgm:prSet/>
      <dgm:spPr/>
      <dgm:t>
        <a:bodyPr/>
        <a:lstStyle/>
        <a:p>
          <a:endParaRPr lang="en-US"/>
        </a:p>
      </dgm:t>
    </dgm:pt>
    <dgm:pt modelId="{5A05F780-9100-4444-BB6F-13EC4D33D001}" type="sibTrans" cxnId="{74BE4620-0A41-4A4C-99B9-1FCE7D052F5C}">
      <dgm:prSet/>
      <dgm:spPr/>
      <dgm:t>
        <a:bodyPr/>
        <a:lstStyle/>
        <a:p>
          <a:endParaRPr lang="en-US"/>
        </a:p>
      </dgm:t>
    </dgm:pt>
    <dgm:pt modelId="{EEE2360C-B07B-45EC-B253-494E9D992AE1}">
      <dgm:prSet/>
      <dgm:spPr/>
      <dgm:t>
        <a:bodyPr/>
        <a:lstStyle/>
        <a:p>
          <a:r>
            <a:rPr lang="en-US" dirty="0"/>
            <a:t>September 29, 2022 (10:00 – 11:00)</a:t>
          </a:r>
        </a:p>
      </dgm:t>
    </dgm:pt>
    <dgm:pt modelId="{A55B08D0-B13F-4A11-8D9B-DCFB7673138D}" type="parTrans" cxnId="{698C227B-F1A0-41BE-9A07-8769447E12C5}">
      <dgm:prSet/>
      <dgm:spPr/>
      <dgm:t>
        <a:bodyPr/>
        <a:lstStyle/>
        <a:p>
          <a:endParaRPr lang="en-US"/>
        </a:p>
      </dgm:t>
    </dgm:pt>
    <dgm:pt modelId="{E5F12239-8F90-4AC3-9C61-DF5F3BD8489F}" type="sibTrans" cxnId="{698C227B-F1A0-41BE-9A07-8769447E12C5}">
      <dgm:prSet/>
      <dgm:spPr/>
      <dgm:t>
        <a:bodyPr/>
        <a:lstStyle/>
        <a:p>
          <a:endParaRPr lang="en-US"/>
        </a:p>
      </dgm:t>
    </dgm:pt>
    <dgm:pt modelId="{05399A52-9B3E-4BC7-8E69-8CAFA4272F9A}" type="pres">
      <dgm:prSet presAssocID="{07595BB3-ECBE-4C45-AEF2-E6CC2BEA1895}" presName="vert0" presStyleCnt="0">
        <dgm:presLayoutVars>
          <dgm:dir/>
          <dgm:animOne val="branch"/>
          <dgm:animLvl val="lvl"/>
        </dgm:presLayoutVars>
      </dgm:prSet>
      <dgm:spPr/>
    </dgm:pt>
    <dgm:pt modelId="{242F75F2-8E94-4E9F-9B59-BD2E2D0B3BBB}" type="pres">
      <dgm:prSet presAssocID="{5A335A47-9115-4324-A5D2-257921D5D02B}" presName="thickLine" presStyleLbl="alignNode1" presStyleIdx="0" presStyleCnt="3"/>
      <dgm:spPr/>
    </dgm:pt>
    <dgm:pt modelId="{460845CC-21ED-4F81-B977-F1E21557C5F1}" type="pres">
      <dgm:prSet presAssocID="{5A335A47-9115-4324-A5D2-257921D5D02B}" presName="horz1" presStyleCnt="0"/>
      <dgm:spPr/>
    </dgm:pt>
    <dgm:pt modelId="{3245F13D-5AA5-48C5-A85B-EFE7C2E25BB7}" type="pres">
      <dgm:prSet presAssocID="{5A335A47-9115-4324-A5D2-257921D5D02B}" presName="tx1" presStyleLbl="revTx" presStyleIdx="0" presStyleCnt="3"/>
      <dgm:spPr/>
    </dgm:pt>
    <dgm:pt modelId="{22545B03-9206-48F1-9414-86C13633711D}" type="pres">
      <dgm:prSet presAssocID="{5A335A47-9115-4324-A5D2-257921D5D02B}" presName="vert1" presStyleCnt="0"/>
      <dgm:spPr/>
    </dgm:pt>
    <dgm:pt modelId="{3CF829FB-5E5D-4137-BC5E-3364BC65ABF5}" type="pres">
      <dgm:prSet presAssocID="{54C654F9-B13C-40BF-AA32-CF0132A6BE42}" presName="thickLine" presStyleLbl="alignNode1" presStyleIdx="1" presStyleCnt="3"/>
      <dgm:spPr/>
    </dgm:pt>
    <dgm:pt modelId="{3E796A87-2AF7-4EFC-AB9E-581443AC4F95}" type="pres">
      <dgm:prSet presAssocID="{54C654F9-B13C-40BF-AA32-CF0132A6BE42}" presName="horz1" presStyleCnt="0"/>
      <dgm:spPr/>
    </dgm:pt>
    <dgm:pt modelId="{1422A2A6-812B-4165-B13C-3035BBB7B9E9}" type="pres">
      <dgm:prSet presAssocID="{54C654F9-B13C-40BF-AA32-CF0132A6BE42}" presName="tx1" presStyleLbl="revTx" presStyleIdx="1" presStyleCnt="3"/>
      <dgm:spPr/>
    </dgm:pt>
    <dgm:pt modelId="{8744AF8C-DA54-4570-87F5-807442DE5E44}" type="pres">
      <dgm:prSet presAssocID="{54C654F9-B13C-40BF-AA32-CF0132A6BE42}" presName="vert1" presStyleCnt="0"/>
      <dgm:spPr/>
    </dgm:pt>
    <dgm:pt modelId="{0F6B8B39-C7AB-4A1D-BAD7-0AAE6818E0F1}" type="pres">
      <dgm:prSet presAssocID="{EEE2360C-B07B-45EC-B253-494E9D992AE1}" presName="thickLine" presStyleLbl="alignNode1" presStyleIdx="2" presStyleCnt="3"/>
      <dgm:spPr/>
    </dgm:pt>
    <dgm:pt modelId="{88906AC4-2704-438D-85EE-3356EDEBDCAF}" type="pres">
      <dgm:prSet presAssocID="{EEE2360C-B07B-45EC-B253-494E9D992AE1}" presName="horz1" presStyleCnt="0"/>
      <dgm:spPr/>
    </dgm:pt>
    <dgm:pt modelId="{10710D63-9341-44C3-9437-8E5168545961}" type="pres">
      <dgm:prSet presAssocID="{EEE2360C-B07B-45EC-B253-494E9D992AE1}" presName="tx1" presStyleLbl="revTx" presStyleIdx="2" presStyleCnt="3" custScaleY="80040"/>
      <dgm:spPr/>
    </dgm:pt>
    <dgm:pt modelId="{6F1922B1-1A53-4E5F-9960-E75F8474B95D}" type="pres">
      <dgm:prSet presAssocID="{EEE2360C-B07B-45EC-B253-494E9D992AE1}" presName="vert1" presStyleCnt="0"/>
      <dgm:spPr/>
    </dgm:pt>
  </dgm:ptLst>
  <dgm:cxnLst>
    <dgm:cxn modelId="{5AAB5711-BE1C-4F1D-A042-F8BF2CB88C94}" type="presOf" srcId="{5A335A47-9115-4324-A5D2-257921D5D02B}" destId="{3245F13D-5AA5-48C5-A85B-EFE7C2E25BB7}" srcOrd="0" destOrd="0" presId="urn:microsoft.com/office/officeart/2008/layout/LinedList"/>
    <dgm:cxn modelId="{74BE4620-0A41-4A4C-99B9-1FCE7D052F5C}" srcId="{07595BB3-ECBE-4C45-AEF2-E6CC2BEA1895}" destId="{54C654F9-B13C-40BF-AA32-CF0132A6BE42}" srcOrd="1" destOrd="0" parTransId="{A7E80CFB-2299-4B43-B96E-67D41B1F19AF}" sibTransId="{5A05F780-9100-4444-BB6F-13EC4D33D001}"/>
    <dgm:cxn modelId="{73E90C22-5C6A-47B4-8D52-6939A6F54263}" type="presOf" srcId="{54C654F9-B13C-40BF-AA32-CF0132A6BE42}" destId="{1422A2A6-812B-4165-B13C-3035BBB7B9E9}" srcOrd="0" destOrd="0" presId="urn:microsoft.com/office/officeart/2008/layout/LinedList"/>
    <dgm:cxn modelId="{698C227B-F1A0-41BE-9A07-8769447E12C5}" srcId="{07595BB3-ECBE-4C45-AEF2-E6CC2BEA1895}" destId="{EEE2360C-B07B-45EC-B253-494E9D992AE1}" srcOrd="2" destOrd="0" parTransId="{A55B08D0-B13F-4A11-8D9B-DCFB7673138D}" sibTransId="{E5F12239-8F90-4AC3-9C61-DF5F3BD8489F}"/>
    <dgm:cxn modelId="{069BDBB9-A537-420B-9D37-04856F52A006}" type="presOf" srcId="{EEE2360C-B07B-45EC-B253-494E9D992AE1}" destId="{10710D63-9341-44C3-9437-8E5168545961}" srcOrd="0" destOrd="0" presId="urn:microsoft.com/office/officeart/2008/layout/LinedList"/>
    <dgm:cxn modelId="{8E32FBBA-5E26-4C0C-9B30-E9308B2D08E0}" srcId="{07595BB3-ECBE-4C45-AEF2-E6CC2BEA1895}" destId="{5A335A47-9115-4324-A5D2-257921D5D02B}" srcOrd="0" destOrd="0" parTransId="{FCE24497-10CF-4A2C-8B14-B89B7F62D677}" sibTransId="{5CB0E452-6E6A-4641-B7B4-408F84013F64}"/>
    <dgm:cxn modelId="{BE1AE7BD-A0F2-46DB-9ECA-A89E26812698}" type="presOf" srcId="{07595BB3-ECBE-4C45-AEF2-E6CC2BEA1895}" destId="{05399A52-9B3E-4BC7-8E69-8CAFA4272F9A}" srcOrd="0" destOrd="0" presId="urn:microsoft.com/office/officeart/2008/layout/LinedList"/>
    <dgm:cxn modelId="{EBE91EFF-CA19-4CED-82C5-A871B685086C}" type="presParOf" srcId="{05399A52-9B3E-4BC7-8E69-8CAFA4272F9A}" destId="{242F75F2-8E94-4E9F-9B59-BD2E2D0B3BBB}" srcOrd="0" destOrd="0" presId="urn:microsoft.com/office/officeart/2008/layout/LinedList"/>
    <dgm:cxn modelId="{304C34DE-7408-442C-A586-6627C9A85441}" type="presParOf" srcId="{05399A52-9B3E-4BC7-8E69-8CAFA4272F9A}" destId="{460845CC-21ED-4F81-B977-F1E21557C5F1}" srcOrd="1" destOrd="0" presId="urn:microsoft.com/office/officeart/2008/layout/LinedList"/>
    <dgm:cxn modelId="{7C311CCC-C91A-4AE5-8442-DD8D4FCAF853}" type="presParOf" srcId="{460845CC-21ED-4F81-B977-F1E21557C5F1}" destId="{3245F13D-5AA5-48C5-A85B-EFE7C2E25BB7}" srcOrd="0" destOrd="0" presId="urn:microsoft.com/office/officeart/2008/layout/LinedList"/>
    <dgm:cxn modelId="{5675DA09-4D5D-49F2-A317-0EB64E8701D0}" type="presParOf" srcId="{460845CC-21ED-4F81-B977-F1E21557C5F1}" destId="{22545B03-9206-48F1-9414-86C13633711D}" srcOrd="1" destOrd="0" presId="urn:microsoft.com/office/officeart/2008/layout/LinedList"/>
    <dgm:cxn modelId="{F4EFB5F8-0377-4F3A-ADFB-1D00AAB5D51C}" type="presParOf" srcId="{05399A52-9B3E-4BC7-8E69-8CAFA4272F9A}" destId="{3CF829FB-5E5D-4137-BC5E-3364BC65ABF5}" srcOrd="2" destOrd="0" presId="urn:microsoft.com/office/officeart/2008/layout/LinedList"/>
    <dgm:cxn modelId="{16A6E138-57AD-47C6-BFBB-D25B57A2CDBA}" type="presParOf" srcId="{05399A52-9B3E-4BC7-8E69-8CAFA4272F9A}" destId="{3E796A87-2AF7-4EFC-AB9E-581443AC4F95}" srcOrd="3" destOrd="0" presId="urn:microsoft.com/office/officeart/2008/layout/LinedList"/>
    <dgm:cxn modelId="{6C6D2103-FBB4-43F7-BBED-8D470A3D92ED}" type="presParOf" srcId="{3E796A87-2AF7-4EFC-AB9E-581443AC4F95}" destId="{1422A2A6-812B-4165-B13C-3035BBB7B9E9}" srcOrd="0" destOrd="0" presId="urn:microsoft.com/office/officeart/2008/layout/LinedList"/>
    <dgm:cxn modelId="{C46359EF-7103-42DA-932A-61E705ED20EB}" type="presParOf" srcId="{3E796A87-2AF7-4EFC-AB9E-581443AC4F95}" destId="{8744AF8C-DA54-4570-87F5-807442DE5E44}" srcOrd="1" destOrd="0" presId="urn:microsoft.com/office/officeart/2008/layout/LinedList"/>
    <dgm:cxn modelId="{1BD35178-D1B1-4478-823C-78F90A8823A4}" type="presParOf" srcId="{05399A52-9B3E-4BC7-8E69-8CAFA4272F9A}" destId="{0F6B8B39-C7AB-4A1D-BAD7-0AAE6818E0F1}" srcOrd="4" destOrd="0" presId="urn:microsoft.com/office/officeart/2008/layout/LinedList"/>
    <dgm:cxn modelId="{17AF0119-D960-43E4-A7B9-9556EBF28BDD}" type="presParOf" srcId="{05399A52-9B3E-4BC7-8E69-8CAFA4272F9A}" destId="{88906AC4-2704-438D-85EE-3356EDEBDCAF}" srcOrd="5" destOrd="0" presId="urn:microsoft.com/office/officeart/2008/layout/LinedList"/>
    <dgm:cxn modelId="{5CE70F53-0E3E-4AB9-B51C-409BD8081A92}" type="presParOf" srcId="{88906AC4-2704-438D-85EE-3356EDEBDCAF}" destId="{10710D63-9341-44C3-9437-8E5168545961}" srcOrd="0" destOrd="0" presId="urn:microsoft.com/office/officeart/2008/layout/LinedList"/>
    <dgm:cxn modelId="{EDFF0699-4184-4C92-A91C-25890BA0DF33}" type="presParOf" srcId="{88906AC4-2704-438D-85EE-3356EDEBDCAF}" destId="{6F1922B1-1A53-4E5F-9960-E75F8474B9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6D1622-B011-4B3F-88F9-35195A34419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6BC050-DDD7-4219-B91D-8B50FC9956ED}">
      <dgm:prSet/>
      <dgm:spPr/>
      <dgm:t>
        <a:bodyPr/>
        <a:lstStyle/>
        <a:p>
          <a:r>
            <a:rPr lang="en-US"/>
            <a:t>McKinney-Vento is a federal law that ensures the right of students to go to school even when they are displaced or don’t have a permanent address.</a:t>
          </a:r>
        </a:p>
      </dgm:t>
    </dgm:pt>
    <dgm:pt modelId="{A2CAA22A-553B-4DD9-AE7B-530C8C4B044C}" type="parTrans" cxnId="{38D0E133-8948-4288-BE5B-A682768C967C}">
      <dgm:prSet/>
      <dgm:spPr/>
      <dgm:t>
        <a:bodyPr/>
        <a:lstStyle/>
        <a:p>
          <a:endParaRPr lang="en-US"/>
        </a:p>
      </dgm:t>
    </dgm:pt>
    <dgm:pt modelId="{3E92062F-877B-4DEA-B728-D636D2753DAF}" type="sibTrans" cxnId="{38D0E133-8948-4288-BE5B-A682768C967C}">
      <dgm:prSet/>
      <dgm:spPr/>
      <dgm:t>
        <a:bodyPr/>
        <a:lstStyle/>
        <a:p>
          <a:endParaRPr lang="en-US"/>
        </a:p>
      </dgm:t>
    </dgm:pt>
    <dgm:pt modelId="{52587C68-6FD0-4E5B-8780-8578F7248702}">
      <dgm:prSet/>
      <dgm:spPr/>
      <dgm:t>
        <a:bodyPr/>
        <a:lstStyle/>
        <a:p>
          <a:r>
            <a:rPr lang="en-US"/>
            <a:t>Specifically, McKinney-Vento provides guidelines public schools receiving federal dollars must follow to ensure students experiencing homelessness are provided access to Free Appropriate Public Education (FAPE).</a:t>
          </a:r>
        </a:p>
      </dgm:t>
    </dgm:pt>
    <dgm:pt modelId="{A492C219-8481-4205-A2E4-17492E6097E8}" type="parTrans" cxnId="{813D2654-7D27-41F3-BDCE-4861BA920D2C}">
      <dgm:prSet/>
      <dgm:spPr/>
      <dgm:t>
        <a:bodyPr/>
        <a:lstStyle/>
        <a:p>
          <a:endParaRPr lang="en-US"/>
        </a:p>
      </dgm:t>
    </dgm:pt>
    <dgm:pt modelId="{DFBCA089-040D-4AA5-BE1A-B35F47435E95}" type="sibTrans" cxnId="{813D2654-7D27-41F3-BDCE-4861BA920D2C}">
      <dgm:prSet/>
      <dgm:spPr/>
      <dgm:t>
        <a:bodyPr/>
        <a:lstStyle/>
        <a:p>
          <a:endParaRPr lang="en-US"/>
        </a:p>
      </dgm:t>
    </dgm:pt>
    <dgm:pt modelId="{D16A682A-2EBB-4FFE-883A-E60BAE43030D}" type="pres">
      <dgm:prSet presAssocID="{926D1622-B011-4B3F-88F9-35195A34419D}" presName="vert0" presStyleCnt="0">
        <dgm:presLayoutVars>
          <dgm:dir/>
          <dgm:animOne val="branch"/>
          <dgm:animLvl val="lvl"/>
        </dgm:presLayoutVars>
      </dgm:prSet>
      <dgm:spPr/>
    </dgm:pt>
    <dgm:pt modelId="{C0DE75F5-0199-4EF3-BDC8-89F299CB3AF4}" type="pres">
      <dgm:prSet presAssocID="{1D6BC050-DDD7-4219-B91D-8B50FC9956ED}" presName="thickLine" presStyleLbl="alignNode1" presStyleIdx="0" presStyleCnt="2"/>
      <dgm:spPr/>
    </dgm:pt>
    <dgm:pt modelId="{B2173721-8040-4066-AC50-417600E338A3}" type="pres">
      <dgm:prSet presAssocID="{1D6BC050-DDD7-4219-B91D-8B50FC9956ED}" presName="horz1" presStyleCnt="0"/>
      <dgm:spPr/>
    </dgm:pt>
    <dgm:pt modelId="{50EC66B7-E093-40A5-9F3E-791191CC4507}" type="pres">
      <dgm:prSet presAssocID="{1D6BC050-DDD7-4219-B91D-8B50FC9956ED}" presName="tx1" presStyleLbl="revTx" presStyleIdx="0" presStyleCnt="2"/>
      <dgm:spPr/>
    </dgm:pt>
    <dgm:pt modelId="{F4C436AD-BD60-4D05-BD5F-307F85F81B7D}" type="pres">
      <dgm:prSet presAssocID="{1D6BC050-DDD7-4219-B91D-8B50FC9956ED}" presName="vert1" presStyleCnt="0"/>
      <dgm:spPr/>
    </dgm:pt>
    <dgm:pt modelId="{4573409C-FFDD-4480-863B-01F34F28A4A5}" type="pres">
      <dgm:prSet presAssocID="{52587C68-6FD0-4E5B-8780-8578F7248702}" presName="thickLine" presStyleLbl="alignNode1" presStyleIdx="1" presStyleCnt="2"/>
      <dgm:spPr/>
    </dgm:pt>
    <dgm:pt modelId="{64F7ED4F-8E99-47F4-865A-9412AF1BDDB7}" type="pres">
      <dgm:prSet presAssocID="{52587C68-6FD0-4E5B-8780-8578F7248702}" presName="horz1" presStyleCnt="0"/>
      <dgm:spPr/>
    </dgm:pt>
    <dgm:pt modelId="{1EAD4CF2-B0C0-426A-BD2E-1BBD796710FF}" type="pres">
      <dgm:prSet presAssocID="{52587C68-6FD0-4E5B-8780-8578F7248702}" presName="tx1" presStyleLbl="revTx" presStyleIdx="1" presStyleCnt="2"/>
      <dgm:spPr/>
    </dgm:pt>
    <dgm:pt modelId="{9323C52C-2C8C-4CF4-BA65-3B381A3B28FB}" type="pres">
      <dgm:prSet presAssocID="{52587C68-6FD0-4E5B-8780-8578F7248702}" presName="vert1" presStyleCnt="0"/>
      <dgm:spPr/>
    </dgm:pt>
  </dgm:ptLst>
  <dgm:cxnLst>
    <dgm:cxn modelId="{C5BEF40B-D91D-482C-ABA4-1EAD5129F99F}" type="presOf" srcId="{1D6BC050-DDD7-4219-B91D-8B50FC9956ED}" destId="{50EC66B7-E093-40A5-9F3E-791191CC4507}" srcOrd="0" destOrd="0" presId="urn:microsoft.com/office/officeart/2008/layout/LinedList"/>
    <dgm:cxn modelId="{38D0E133-8948-4288-BE5B-A682768C967C}" srcId="{926D1622-B011-4B3F-88F9-35195A34419D}" destId="{1D6BC050-DDD7-4219-B91D-8B50FC9956ED}" srcOrd="0" destOrd="0" parTransId="{A2CAA22A-553B-4DD9-AE7B-530C8C4B044C}" sibTransId="{3E92062F-877B-4DEA-B728-D636D2753DAF}"/>
    <dgm:cxn modelId="{813D2654-7D27-41F3-BDCE-4861BA920D2C}" srcId="{926D1622-B011-4B3F-88F9-35195A34419D}" destId="{52587C68-6FD0-4E5B-8780-8578F7248702}" srcOrd="1" destOrd="0" parTransId="{A492C219-8481-4205-A2E4-17492E6097E8}" sibTransId="{DFBCA089-040D-4AA5-BE1A-B35F47435E95}"/>
    <dgm:cxn modelId="{6B8A3974-1B45-4AD5-BBEF-C80E2F743EED}" type="presOf" srcId="{52587C68-6FD0-4E5B-8780-8578F7248702}" destId="{1EAD4CF2-B0C0-426A-BD2E-1BBD796710FF}" srcOrd="0" destOrd="0" presId="urn:microsoft.com/office/officeart/2008/layout/LinedList"/>
    <dgm:cxn modelId="{0749F5D2-8AED-4CD9-94B4-B08F5AEF2357}" type="presOf" srcId="{926D1622-B011-4B3F-88F9-35195A34419D}" destId="{D16A682A-2EBB-4FFE-883A-E60BAE43030D}" srcOrd="0" destOrd="0" presId="urn:microsoft.com/office/officeart/2008/layout/LinedList"/>
    <dgm:cxn modelId="{DE6280F1-8166-4898-B205-C17CF078D181}" type="presParOf" srcId="{D16A682A-2EBB-4FFE-883A-E60BAE43030D}" destId="{C0DE75F5-0199-4EF3-BDC8-89F299CB3AF4}" srcOrd="0" destOrd="0" presId="urn:microsoft.com/office/officeart/2008/layout/LinedList"/>
    <dgm:cxn modelId="{5C4AC847-02A2-4D4C-ADAE-7BF28F5DF7D7}" type="presParOf" srcId="{D16A682A-2EBB-4FFE-883A-E60BAE43030D}" destId="{B2173721-8040-4066-AC50-417600E338A3}" srcOrd="1" destOrd="0" presId="urn:microsoft.com/office/officeart/2008/layout/LinedList"/>
    <dgm:cxn modelId="{39460EE9-7283-4C9E-9022-4A5FA0F26DD1}" type="presParOf" srcId="{B2173721-8040-4066-AC50-417600E338A3}" destId="{50EC66B7-E093-40A5-9F3E-791191CC4507}" srcOrd="0" destOrd="0" presId="urn:microsoft.com/office/officeart/2008/layout/LinedList"/>
    <dgm:cxn modelId="{2760E16A-0513-4E6A-AA81-413BBF7E1254}" type="presParOf" srcId="{B2173721-8040-4066-AC50-417600E338A3}" destId="{F4C436AD-BD60-4D05-BD5F-307F85F81B7D}" srcOrd="1" destOrd="0" presId="urn:microsoft.com/office/officeart/2008/layout/LinedList"/>
    <dgm:cxn modelId="{0F9E6267-EF38-4CEA-B099-AA254369AA71}" type="presParOf" srcId="{D16A682A-2EBB-4FFE-883A-E60BAE43030D}" destId="{4573409C-FFDD-4480-863B-01F34F28A4A5}" srcOrd="2" destOrd="0" presId="urn:microsoft.com/office/officeart/2008/layout/LinedList"/>
    <dgm:cxn modelId="{27FE09AB-7FE7-4A6F-83BA-68B97DF1D7F6}" type="presParOf" srcId="{D16A682A-2EBB-4FFE-883A-E60BAE43030D}" destId="{64F7ED4F-8E99-47F4-865A-9412AF1BDDB7}" srcOrd="3" destOrd="0" presId="urn:microsoft.com/office/officeart/2008/layout/LinedList"/>
    <dgm:cxn modelId="{5AA2F3BA-F4FD-459A-8CB5-B19F0C7FDD0A}" type="presParOf" srcId="{64F7ED4F-8E99-47F4-865A-9412AF1BDDB7}" destId="{1EAD4CF2-B0C0-426A-BD2E-1BBD796710FF}" srcOrd="0" destOrd="0" presId="urn:microsoft.com/office/officeart/2008/layout/LinedList"/>
    <dgm:cxn modelId="{6521C2AB-1449-42BF-8DAF-C468700186C7}" type="presParOf" srcId="{64F7ED4F-8E99-47F4-865A-9412AF1BDDB7}" destId="{9323C52C-2C8C-4CF4-BA65-3B381A3B28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77128-63D3-4B20-A1E0-3D4C4281427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C2DDA5-C508-4DE2-9AAB-7E2BBC3C0AF7}">
      <dgm:prSet custT="1"/>
      <dgm:spPr/>
      <dgm:t>
        <a:bodyPr/>
        <a:lstStyle/>
        <a:p>
          <a:r>
            <a:rPr lang="en-US" sz="3200" dirty="0"/>
            <a:t>Highland Oaks Elementary School </a:t>
          </a:r>
          <a:r>
            <a:rPr lang="en-US" sz="3200" b="1" u="sng" dirty="0"/>
            <a:t>IS</a:t>
          </a:r>
          <a:r>
            <a:rPr lang="en-US" sz="3200" dirty="0"/>
            <a:t> a Title I School.</a:t>
          </a:r>
        </a:p>
      </dgm:t>
    </dgm:pt>
    <dgm:pt modelId="{5181BD73-07EA-49B1-A4AB-89EE53A03EC2}" type="parTrans" cxnId="{8E4F91BE-BDD4-446E-A4AE-AD66DA41D527}">
      <dgm:prSet/>
      <dgm:spPr/>
      <dgm:t>
        <a:bodyPr/>
        <a:lstStyle/>
        <a:p>
          <a:endParaRPr lang="en-US"/>
        </a:p>
      </dgm:t>
    </dgm:pt>
    <dgm:pt modelId="{F7A4D7FE-E1DE-4050-A7F3-2D5ADFBDFC54}" type="sibTrans" cxnId="{8E4F91BE-BDD4-446E-A4AE-AD66DA41D527}">
      <dgm:prSet/>
      <dgm:spPr/>
      <dgm:t>
        <a:bodyPr/>
        <a:lstStyle/>
        <a:p>
          <a:endParaRPr lang="en-US"/>
        </a:p>
      </dgm:t>
    </dgm:pt>
    <dgm:pt modelId="{AE11B128-7EF9-4F16-9B2E-ED42131D34CC}">
      <dgm:prSet custT="1"/>
      <dgm:spPr/>
      <dgm:t>
        <a:bodyPr/>
        <a:lstStyle/>
        <a:p>
          <a:r>
            <a:rPr lang="en-US" sz="2000" dirty="0"/>
            <a:t>TN Ready scores fell into one of four new achievement levels, which were created through public feedback: exceeding expectations (level 4), met expectations (level 3), approaching expectations (level 2), and below expectations(level 1). These performance levels replaced the old terminology: mastered (level 4), on track (level 3), approaching (level 2), and below (level 1).</a:t>
          </a:r>
        </a:p>
      </dgm:t>
    </dgm:pt>
    <dgm:pt modelId="{3EDBF9DD-06CE-452C-9219-B32016D8AC3F}" type="parTrans" cxnId="{26A19741-9F7E-4B09-A6FD-4260957583CE}">
      <dgm:prSet/>
      <dgm:spPr/>
      <dgm:t>
        <a:bodyPr/>
        <a:lstStyle/>
        <a:p>
          <a:endParaRPr lang="en-US"/>
        </a:p>
      </dgm:t>
    </dgm:pt>
    <dgm:pt modelId="{10C0E73C-C4A0-4036-B714-0A264B0F4DE1}" type="sibTrans" cxnId="{26A19741-9F7E-4B09-A6FD-4260957583CE}">
      <dgm:prSet/>
      <dgm:spPr/>
      <dgm:t>
        <a:bodyPr/>
        <a:lstStyle/>
        <a:p>
          <a:endParaRPr lang="en-US"/>
        </a:p>
      </dgm:t>
    </dgm:pt>
    <dgm:pt modelId="{DFF82821-EF7D-43D7-8276-EC6B1D9AB35B}" type="pres">
      <dgm:prSet presAssocID="{84D77128-63D3-4B20-A1E0-3D4C42814271}" presName="Name0" presStyleCnt="0">
        <dgm:presLayoutVars>
          <dgm:dir/>
          <dgm:animLvl val="lvl"/>
          <dgm:resizeHandles val="exact"/>
        </dgm:presLayoutVars>
      </dgm:prSet>
      <dgm:spPr/>
    </dgm:pt>
    <dgm:pt modelId="{9FAA54B3-A57C-4BA6-B8DF-7B03C5C68377}" type="pres">
      <dgm:prSet presAssocID="{AE11B128-7EF9-4F16-9B2E-ED42131D34CC}" presName="boxAndChildren" presStyleCnt="0"/>
      <dgm:spPr/>
    </dgm:pt>
    <dgm:pt modelId="{DA2B3E1F-B3E4-4D47-B10D-4D1CB318C272}" type="pres">
      <dgm:prSet presAssocID="{AE11B128-7EF9-4F16-9B2E-ED42131D34CC}" presName="parentTextBox" presStyleLbl="node1" presStyleIdx="0" presStyleCnt="2"/>
      <dgm:spPr/>
    </dgm:pt>
    <dgm:pt modelId="{20A1405A-13D2-4930-B5A7-17BB262C88F5}" type="pres">
      <dgm:prSet presAssocID="{F7A4D7FE-E1DE-4050-A7F3-2D5ADFBDFC54}" presName="sp" presStyleCnt="0"/>
      <dgm:spPr/>
    </dgm:pt>
    <dgm:pt modelId="{13006D79-CAA5-47BC-8CD3-25DE5BCFD0F2}" type="pres">
      <dgm:prSet presAssocID="{EDC2DDA5-C508-4DE2-9AAB-7E2BBC3C0AF7}" presName="arrowAndChildren" presStyleCnt="0"/>
      <dgm:spPr/>
    </dgm:pt>
    <dgm:pt modelId="{24756562-F05D-4976-99EA-FEB1FF5145DA}" type="pres">
      <dgm:prSet presAssocID="{EDC2DDA5-C508-4DE2-9AAB-7E2BBC3C0AF7}" presName="parentTextArrow" presStyleLbl="node1" presStyleIdx="1" presStyleCnt="2"/>
      <dgm:spPr/>
    </dgm:pt>
  </dgm:ptLst>
  <dgm:cxnLst>
    <dgm:cxn modelId="{26A19741-9F7E-4B09-A6FD-4260957583CE}" srcId="{84D77128-63D3-4B20-A1E0-3D4C42814271}" destId="{AE11B128-7EF9-4F16-9B2E-ED42131D34CC}" srcOrd="1" destOrd="0" parTransId="{3EDBF9DD-06CE-452C-9219-B32016D8AC3F}" sibTransId="{10C0E73C-C4A0-4036-B714-0A264B0F4DE1}"/>
    <dgm:cxn modelId="{0D9DBA68-A775-4FBE-898F-36932ED594D9}" type="presOf" srcId="{84D77128-63D3-4B20-A1E0-3D4C42814271}" destId="{DFF82821-EF7D-43D7-8276-EC6B1D9AB35B}" srcOrd="0" destOrd="0" presId="urn:microsoft.com/office/officeart/2005/8/layout/process4"/>
    <dgm:cxn modelId="{C904CBA9-CF4D-4AE1-863A-AB3D58BF6AA8}" type="presOf" srcId="{EDC2DDA5-C508-4DE2-9AAB-7E2BBC3C0AF7}" destId="{24756562-F05D-4976-99EA-FEB1FF5145DA}" srcOrd="0" destOrd="0" presId="urn:microsoft.com/office/officeart/2005/8/layout/process4"/>
    <dgm:cxn modelId="{2C0A5BBE-C6C5-4282-8541-B4B1E8F50237}" type="presOf" srcId="{AE11B128-7EF9-4F16-9B2E-ED42131D34CC}" destId="{DA2B3E1F-B3E4-4D47-B10D-4D1CB318C272}" srcOrd="0" destOrd="0" presId="urn:microsoft.com/office/officeart/2005/8/layout/process4"/>
    <dgm:cxn modelId="{8E4F91BE-BDD4-446E-A4AE-AD66DA41D527}" srcId="{84D77128-63D3-4B20-A1E0-3D4C42814271}" destId="{EDC2DDA5-C508-4DE2-9AAB-7E2BBC3C0AF7}" srcOrd="0" destOrd="0" parTransId="{5181BD73-07EA-49B1-A4AB-89EE53A03EC2}" sibTransId="{F7A4D7FE-E1DE-4050-A7F3-2D5ADFBDFC54}"/>
    <dgm:cxn modelId="{4B656364-7D04-4CFD-B91D-AF0AEFBE31BA}" type="presParOf" srcId="{DFF82821-EF7D-43D7-8276-EC6B1D9AB35B}" destId="{9FAA54B3-A57C-4BA6-B8DF-7B03C5C68377}" srcOrd="0" destOrd="0" presId="urn:microsoft.com/office/officeart/2005/8/layout/process4"/>
    <dgm:cxn modelId="{51684309-9EA3-422F-A5FF-5031852C7FF9}" type="presParOf" srcId="{9FAA54B3-A57C-4BA6-B8DF-7B03C5C68377}" destId="{DA2B3E1F-B3E4-4D47-B10D-4D1CB318C272}" srcOrd="0" destOrd="0" presId="urn:microsoft.com/office/officeart/2005/8/layout/process4"/>
    <dgm:cxn modelId="{A08727D6-BE13-4BF1-9F5C-FCA14D61B004}" type="presParOf" srcId="{DFF82821-EF7D-43D7-8276-EC6B1D9AB35B}" destId="{20A1405A-13D2-4930-B5A7-17BB262C88F5}" srcOrd="1" destOrd="0" presId="urn:microsoft.com/office/officeart/2005/8/layout/process4"/>
    <dgm:cxn modelId="{75D3E98B-86F5-478A-9D7F-B5B410BD9B2D}" type="presParOf" srcId="{DFF82821-EF7D-43D7-8276-EC6B1D9AB35B}" destId="{13006D79-CAA5-47BC-8CD3-25DE5BCFD0F2}" srcOrd="2" destOrd="0" presId="urn:microsoft.com/office/officeart/2005/8/layout/process4"/>
    <dgm:cxn modelId="{3D8CBC20-E9AA-48AB-AA37-DB48FF155283}" type="presParOf" srcId="{13006D79-CAA5-47BC-8CD3-25DE5BCFD0F2}" destId="{24756562-F05D-4976-99EA-FEB1FF5145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F75F2-8E94-4E9F-9B59-BD2E2D0B3BBB}">
      <dsp:nvSpPr>
        <dsp:cNvPr id="0" name=""/>
        <dsp:cNvSpPr/>
      </dsp:nvSpPr>
      <dsp:spPr>
        <a:xfrm>
          <a:off x="0" y="572"/>
          <a:ext cx="74099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5F13D-5AA5-48C5-A85B-EFE7C2E25BB7}">
      <dsp:nvSpPr>
        <dsp:cNvPr id="0" name=""/>
        <dsp:cNvSpPr/>
      </dsp:nvSpPr>
      <dsp:spPr>
        <a:xfrm>
          <a:off x="0" y="572"/>
          <a:ext cx="7409942" cy="92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Annual Title I Parent Meeting</a:t>
          </a:r>
          <a:endParaRPr lang="en-US" sz="3400" kern="1200"/>
        </a:p>
      </dsp:txBody>
      <dsp:txXfrm>
        <a:off x="0" y="572"/>
        <a:ext cx="7409942" cy="922788"/>
      </dsp:txXfrm>
    </dsp:sp>
    <dsp:sp modelId="{3CF829FB-5E5D-4137-BC5E-3364BC65ABF5}">
      <dsp:nvSpPr>
        <dsp:cNvPr id="0" name=""/>
        <dsp:cNvSpPr/>
      </dsp:nvSpPr>
      <dsp:spPr>
        <a:xfrm>
          <a:off x="0" y="923361"/>
          <a:ext cx="74099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2A2A6-812B-4165-B13C-3035BBB7B9E9}">
      <dsp:nvSpPr>
        <dsp:cNvPr id="0" name=""/>
        <dsp:cNvSpPr/>
      </dsp:nvSpPr>
      <dsp:spPr>
        <a:xfrm>
          <a:off x="0" y="923361"/>
          <a:ext cx="7409942" cy="92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September 28, 2022 (5:00 – 6:00)</a:t>
          </a:r>
        </a:p>
      </dsp:txBody>
      <dsp:txXfrm>
        <a:off x="0" y="923361"/>
        <a:ext cx="7409942" cy="922788"/>
      </dsp:txXfrm>
    </dsp:sp>
    <dsp:sp modelId="{0F6B8B39-C7AB-4A1D-BAD7-0AAE6818E0F1}">
      <dsp:nvSpPr>
        <dsp:cNvPr id="0" name=""/>
        <dsp:cNvSpPr/>
      </dsp:nvSpPr>
      <dsp:spPr>
        <a:xfrm>
          <a:off x="0" y="1846150"/>
          <a:ext cx="74099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10D63-9341-44C3-9437-8E5168545961}">
      <dsp:nvSpPr>
        <dsp:cNvPr id="0" name=""/>
        <dsp:cNvSpPr/>
      </dsp:nvSpPr>
      <dsp:spPr>
        <a:xfrm>
          <a:off x="0" y="1846150"/>
          <a:ext cx="7409942" cy="73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September 29, 2022 (10:00 – 11:00)</a:t>
          </a:r>
        </a:p>
      </dsp:txBody>
      <dsp:txXfrm>
        <a:off x="0" y="1846150"/>
        <a:ext cx="7409942" cy="738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E75F5-0199-4EF3-BDC8-89F299CB3AF4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C66B7-E093-40A5-9F3E-791191CC4507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McKinney-Vento is a federal law that ensures the right of students to go to school even when they are displaced or don’t have a permanent address.</a:t>
          </a:r>
        </a:p>
      </dsp:txBody>
      <dsp:txXfrm>
        <a:off x="0" y="0"/>
        <a:ext cx="6900512" cy="2768070"/>
      </dsp:txXfrm>
    </dsp:sp>
    <dsp:sp modelId="{4573409C-FFDD-4480-863B-01F34F28A4A5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D4CF2-B0C0-426A-BD2E-1BBD796710FF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Specifically, McKinney-Vento provides guidelines public schools receiving federal dollars must follow to ensure students experiencing homelessness are provided access to Free Appropriate Public Education (FAPE).</a:t>
          </a:r>
        </a:p>
      </dsp:txBody>
      <dsp:txXfrm>
        <a:off x="0" y="2768070"/>
        <a:ext cx="6900512" cy="2768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B3E1F-B3E4-4D47-B10D-4D1CB318C272}">
      <dsp:nvSpPr>
        <dsp:cNvPr id="0" name=""/>
        <dsp:cNvSpPr/>
      </dsp:nvSpPr>
      <dsp:spPr>
        <a:xfrm>
          <a:off x="0" y="3327889"/>
          <a:ext cx="6364224" cy="21834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TN Ready scores fell into one of four new achievement levels, which were created through public feedback: exceeding expectations (level 4), met expectations (level 3), approaching expectations (level 2), and below expectations(level 1). These performance levels replaced the old terminology: mastered (level 4), on track (level 3), approaching (level 2), and below (level 1).</a:t>
          </a:r>
        </a:p>
      </dsp:txBody>
      <dsp:txXfrm>
        <a:off x="0" y="3327889"/>
        <a:ext cx="6364224" cy="2183455"/>
      </dsp:txXfrm>
    </dsp:sp>
    <dsp:sp modelId="{24756562-F05D-4976-99EA-FEB1FF5145DA}">
      <dsp:nvSpPr>
        <dsp:cNvPr id="0" name=""/>
        <dsp:cNvSpPr/>
      </dsp:nvSpPr>
      <dsp:spPr>
        <a:xfrm rot="10800000">
          <a:off x="0" y="2486"/>
          <a:ext cx="6364224" cy="3358155"/>
        </a:xfrm>
        <a:prstGeom prst="upArrowCallou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Highland Oaks Elementary School </a:t>
          </a:r>
          <a:r>
            <a:rPr lang="en-US" sz="3200" b="1" u="sng" kern="1200" dirty="0"/>
            <a:t>IS</a:t>
          </a:r>
          <a:r>
            <a:rPr lang="en-US" sz="3200" kern="1200" dirty="0"/>
            <a:t> a Title I School.</a:t>
          </a:r>
        </a:p>
      </dsp:txBody>
      <dsp:txXfrm rot="10800000">
        <a:off x="0" y="2486"/>
        <a:ext cx="6364224" cy="21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E462F-2FA3-4CCD-B492-9B604A19051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F0B5-8AD1-43F3-847D-6205EA92D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9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Title I is the largest federal assistance program for our nation’s schools.</a:t>
            </a:r>
          </a:p>
          <a:p>
            <a:pPr eaLnBrk="1" hangingPunct="1">
              <a:defRPr/>
            </a:pPr>
            <a:r>
              <a:rPr lang="en-US" dirty="0"/>
              <a:t>The goal of Title I is a higher quality of education for </a:t>
            </a:r>
            <a:r>
              <a:rPr lang="en-US" u="sng" dirty="0"/>
              <a:t>every</a:t>
            </a:r>
            <a:r>
              <a:rPr lang="en-US" dirty="0"/>
              <a:t> child.</a:t>
            </a:r>
          </a:p>
          <a:p>
            <a:pPr eaLnBrk="1" hangingPunct="1">
              <a:defRPr/>
            </a:pPr>
            <a:r>
              <a:rPr lang="en-US" dirty="0"/>
              <a:t>The program serves millions of children in elementary and secondary schools each year</a:t>
            </a:r>
          </a:p>
          <a:p>
            <a:pPr marL="626908" indent="-626908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9424E5-1A3B-4C12-B8AD-99ABF5CC464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41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Extra help (in addition to what the students learn during math and reading time in the classroom)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Is funded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under No Child Left Behind </a:t>
            </a:r>
          </a:p>
          <a:p>
            <a:endParaRPr lang="en-US" dirty="0"/>
          </a:p>
          <a:p>
            <a:pPr marL="626908" indent="-626908">
              <a:lnSpc>
                <a:spcPct val="90000"/>
              </a:lnSpc>
              <a:defRPr/>
            </a:pPr>
            <a:r>
              <a:rPr lang="en-US" dirty="0"/>
              <a:t>What is NCLB</a:t>
            </a:r>
            <a:r>
              <a:rPr lang="en-US" baseline="0" dirty="0"/>
              <a:t> </a:t>
            </a:r>
            <a:r>
              <a:rPr lang="en-US" dirty="0"/>
              <a:t>: is an education act (signed into law in 2002) that aims to assist schools</a:t>
            </a:r>
            <a:r>
              <a:rPr lang="en-US" baseline="0" dirty="0"/>
              <a:t> in </a:t>
            </a:r>
            <a:r>
              <a:rPr lang="en-US" dirty="0"/>
              <a:t>:</a:t>
            </a:r>
          </a:p>
          <a:p>
            <a:pPr marL="626908" indent="-626908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Raising accountability</a:t>
            </a:r>
          </a:p>
          <a:p>
            <a:pPr marL="626908" indent="-626908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Providing more financial flexibility to increase student</a:t>
            </a:r>
            <a:r>
              <a:rPr lang="en-US" baseline="0" dirty="0"/>
              <a:t> </a:t>
            </a:r>
            <a:r>
              <a:rPr lang="en-US" baseline="0" dirty="0" err="1"/>
              <a:t>acheivement</a:t>
            </a:r>
            <a:endParaRPr lang="en-US" dirty="0"/>
          </a:p>
          <a:p>
            <a:pPr marL="626908" indent="-626908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Setting goals</a:t>
            </a:r>
          </a:p>
          <a:p>
            <a:pPr marL="626908" indent="-626908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Improve teacher quality</a:t>
            </a:r>
          </a:p>
          <a:p>
            <a:pPr marL="626908" indent="-626908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Provide school choice</a:t>
            </a:r>
          </a:p>
          <a:p>
            <a:pPr marL="626908" indent="-626908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Make schools safer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D2CD4-F808-407C-ADE0-382732BDB2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6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400" dirty="0"/>
              <a:t>The “ Every Student Succeeds Act” (ESSA) of 2015 requires that each Title I School holds an Annual Meeting of  for parents for the purpose of...</a:t>
            </a:r>
          </a:p>
          <a:p>
            <a:pPr marL="465887" lvl="1"/>
            <a:r>
              <a:rPr lang="en-US" sz="9400" dirty="0"/>
              <a:t>• Informing you of your school’s participation in Title I</a:t>
            </a:r>
          </a:p>
          <a:p>
            <a:pPr marL="465887" lvl="1"/>
            <a:r>
              <a:rPr lang="en-US" sz="9400" dirty="0"/>
              <a:t>• Explaining the requirements of Title I</a:t>
            </a:r>
          </a:p>
          <a:p>
            <a:pPr marL="465887" lvl="1"/>
            <a:r>
              <a:rPr lang="en-US" sz="9400" dirty="0"/>
              <a:t>• Explaining your rights as parents to be involved</a:t>
            </a:r>
          </a:p>
          <a:p>
            <a:endParaRPr lang="en-US" sz="9400" dirty="0"/>
          </a:p>
          <a:p>
            <a:r>
              <a:rPr lang="en-US" sz="9400" dirty="0"/>
              <a:t>Cordova Middle Optional School is a Title I school.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D2CD4-F808-407C-ADE0-382732BDB2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7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DD72-5CB8-4965-84AE-7978D4568D6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7AE7-8948-4E3D-A02B-0BA2C762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DD72-5CB8-4965-84AE-7978D4568D6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7AE7-8948-4E3D-A02B-0BA2C762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3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DD72-5CB8-4965-84AE-7978D4568D6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7AE7-8948-4E3D-A02B-0BA2C762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5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DD72-5CB8-4965-84AE-7978D4568D6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7AE7-8948-4E3D-A02B-0BA2C762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DD72-5CB8-4965-84AE-7978D4568D6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7AE7-8948-4E3D-A02B-0BA2C762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5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DD72-5CB8-4965-84AE-7978D4568D6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7AE7-8948-4E3D-A02B-0BA2C762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DD72-5CB8-4965-84AE-7978D4568D6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7AE7-8948-4E3D-A02B-0BA2C762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DD72-5CB8-4965-84AE-7978D4568D6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7AE7-8948-4E3D-A02B-0BA2C762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DD72-5CB8-4965-84AE-7978D4568D6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7AE7-8948-4E3D-A02B-0BA2C762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4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DD72-5CB8-4965-84AE-7978D4568D6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7AE7-8948-4E3D-A02B-0BA2C762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DD72-5CB8-4965-84AE-7978D4568D6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7AE7-8948-4E3D-A02B-0BA2C762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1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CDD72-5CB8-4965-84AE-7978D4568D6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7AE7-8948-4E3D-A02B-0BA2C762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0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rbanfailure.blogspot.com/2014/05/community-participation-essential-for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1.png"/></Relationships>
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CA73-32D5-4F2D-B9E9-0B3D7CC5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22" y="4528390"/>
            <a:ext cx="3476625" cy="167064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Highland Oaks Elementary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5252 Annandale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Memphis, TN 38125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8503114-30F1-49C3-8E8B-EE376D398FEB}"/>
              </a:ext>
            </a:extLst>
          </p:cNvPr>
          <p:cNvPicPr/>
          <p:nvPr/>
        </p:nvPicPr>
        <p:blipFill rotWithShape="1">
          <a:blip r:embed="rId2"/>
          <a:srcRect l="1873" r="3219" b="-1"/>
          <a:stretch/>
        </p:blipFill>
        <p:spPr>
          <a:xfrm>
            <a:off x="336883" y="658970"/>
            <a:ext cx="3681539" cy="5447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C06D6-4799-4340-A88F-2C456B44C30A}"/>
              </a:ext>
            </a:extLst>
          </p:cNvPr>
          <p:cNvSpPr txBox="1"/>
          <p:nvPr/>
        </p:nvSpPr>
        <p:spPr>
          <a:xfrm>
            <a:off x="4649786" y="802337"/>
            <a:ext cx="7154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Marchera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James, Principal</a:t>
            </a:r>
          </a:p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Shaleah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Carson, Assistant Principal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CD237-C037-4C64-94D6-AE0930F3B2A2}"/>
              </a:ext>
            </a:extLst>
          </p:cNvPr>
          <p:cNvSpPr txBox="1"/>
          <p:nvPr/>
        </p:nvSpPr>
        <p:spPr>
          <a:xfrm>
            <a:off x="4649786" y="5593998"/>
            <a:ext cx="5504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Tarneka</a:t>
            </a:r>
            <a:r>
              <a:rPr lang="en-US" sz="3600" dirty="0"/>
              <a:t> </a:t>
            </a:r>
            <a:r>
              <a:rPr lang="en-US" sz="3600" dirty="0" err="1"/>
              <a:t>Lofties</a:t>
            </a:r>
            <a:r>
              <a:rPr lang="en-US" sz="3600" dirty="0"/>
              <a:t>, PLC Coach</a:t>
            </a:r>
          </a:p>
          <a:p>
            <a:endParaRPr lang="en-US" dirty="0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62490A81-C14B-A244-BAD5-644DC9337C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417348"/>
              </p:ext>
            </p:extLst>
          </p:nvPr>
        </p:nvGraphicFramePr>
        <p:xfrm>
          <a:off x="4649786" y="2924877"/>
          <a:ext cx="7409942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238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DED42EFF-A4EB-4C71-A0BF-9EE69AD3FD90}"/>
              </a:ext>
            </a:extLst>
          </p:cNvPr>
          <p:cNvSpPr txBox="1">
            <a:spLocks/>
          </p:cNvSpPr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2021-2022 TN Ready Data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79B854-5162-4048-854C-C0AF2FAD53F3}"/>
              </a:ext>
            </a:extLst>
          </p:cNvPr>
          <p:cNvSpPr/>
          <p:nvPr/>
        </p:nvSpPr>
        <p:spPr>
          <a:xfrm>
            <a:off x="439508" y="2810608"/>
            <a:ext cx="3811856" cy="2068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Highland Oaks Elementary is a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</a:rPr>
              <a:t>Level 5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School!</a:t>
            </a: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A9A7A940-D8E3-4BBC-94E0-6065F8052C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319869"/>
              </p:ext>
            </p:extLst>
          </p:nvPr>
        </p:nvGraphicFramePr>
        <p:xfrm>
          <a:off x="4983486" y="997904"/>
          <a:ext cx="6123401" cy="315170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140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3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244">
                <a:tc>
                  <a:txBody>
                    <a:bodyPr/>
                    <a:lstStyle/>
                    <a:p>
                      <a:pPr algn="ctr"/>
                      <a:r>
                        <a:rPr lang="en-US" sz="3900" b="1" cap="none" spc="0" dirty="0">
                          <a:solidFill>
                            <a:schemeClr val="bg1"/>
                          </a:solidFill>
                        </a:rPr>
                        <a:t>Subject</a:t>
                      </a:r>
                    </a:p>
                  </a:txBody>
                  <a:tcPr marL="176022" marR="125730" marT="251460" marB="2514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cap="none" spc="0" dirty="0">
                          <a:solidFill>
                            <a:schemeClr val="bg1"/>
                          </a:solidFill>
                        </a:rPr>
                        <a:t>2022 AMO</a:t>
                      </a:r>
                    </a:p>
                  </a:txBody>
                  <a:tcPr marL="176022" marR="125730" marT="251460" marB="2514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730">
                <a:tc>
                  <a:txBody>
                    <a:bodyPr/>
                    <a:lstStyle/>
                    <a:p>
                      <a:pPr algn="ctr"/>
                      <a:r>
                        <a:rPr lang="en-US" sz="3300" b="1" cap="none" spc="0">
                          <a:solidFill>
                            <a:schemeClr val="tx1"/>
                          </a:solidFill>
                        </a:rPr>
                        <a:t>Reading</a:t>
                      </a:r>
                    </a:p>
                  </a:txBody>
                  <a:tcPr marL="176022" marR="125730" marT="125766" marB="2514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cap="none" spc="0" dirty="0">
                          <a:solidFill>
                            <a:schemeClr val="tx1"/>
                          </a:solidFill>
                        </a:rPr>
                        <a:t>34.7</a:t>
                      </a:r>
                    </a:p>
                  </a:txBody>
                  <a:tcPr marL="176022" marR="125730" marT="125766" marB="2514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730">
                <a:tc>
                  <a:txBody>
                    <a:bodyPr/>
                    <a:lstStyle/>
                    <a:p>
                      <a:pPr algn="ctr"/>
                      <a:r>
                        <a:rPr lang="en-US" sz="3300" b="1" cap="none" spc="0">
                          <a:solidFill>
                            <a:schemeClr val="tx1"/>
                          </a:solidFill>
                        </a:rPr>
                        <a:t>Mathematics</a:t>
                      </a:r>
                    </a:p>
                  </a:txBody>
                  <a:tcPr marL="176022" marR="125730" marT="125766" marB="2514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cap="none" spc="0" dirty="0">
                          <a:solidFill>
                            <a:schemeClr val="tx1"/>
                          </a:solidFill>
                        </a:rPr>
                        <a:t>26.1</a:t>
                      </a:r>
                    </a:p>
                  </a:txBody>
                  <a:tcPr marL="176022" marR="125730" marT="125766" marB="2514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D0D62-4A46-11D6-5565-0BF83B895924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State and District Assessments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68CC76-9527-4D7C-B872-70918E2EAD96}"/>
              </a:ext>
            </a:extLst>
          </p:cNvPr>
          <p:cNvSpPr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TN Ready is a part of the Tennessee Comprehensive Assessment Program (TCAP) and is designed to assess true student understanding, not just basic memorization and test-taking skills. It is a way to assess what our students know and what we can do to help them succeed in the future.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Mastery Connect Assessments (will be administered 3 times a year).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I-Ready Diagnostic (will be administered 3 times a year).</a:t>
            </a:r>
          </a:p>
        </p:txBody>
      </p:sp>
      <p:pic>
        <p:nvPicPr>
          <p:cNvPr id="6" name="Picture 5" descr="A green street sign&#10;&#10;Description automatically generated with low confidence">
            <a:extLst>
              <a:ext uri="{FF2B5EF4-FFF2-40B4-BE49-F238E27FC236}">
                <a16:creationId xmlns:a16="http://schemas.microsoft.com/office/drawing/2014/main" id="{74679DAD-07E8-55F1-880F-AADBE52C5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997" r="1678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4AB52A-3F46-DBEE-203A-16E65DE77023}"/>
              </a:ext>
            </a:extLst>
          </p:cNvPr>
          <p:cNvSpPr txBox="1"/>
          <p:nvPr/>
        </p:nvSpPr>
        <p:spPr>
          <a:xfrm>
            <a:off x="9309680" y="599043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icserver.org/highway-signs2/t/test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2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4BFC708-3DB1-4E5D-BA56-FB7B5E7A7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07" t="48735" r="52418" b="22387"/>
          <a:stretch/>
        </p:blipFill>
        <p:spPr>
          <a:xfrm>
            <a:off x="3721293" y="914400"/>
            <a:ext cx="4673213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6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E3073-8248-467D-8608-FD8D3709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01" y="418918"/>
            <a:ext cx="10023398" cy="8578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Title I, Part A: Basic Program</a:t>
            </a:r>
            <a:br>
              <a:rPr lang="en-US" sz="3600" kern="1200" dirty="0">
                <a:latin typeface="+mj-lt"/>
                <a:ea typeface="+mj-ea"/>
                <a:cs typeface="+mj-cs"/>
              </a:rPr>
            </a:br>
            <a:r>
              <a:rPr lang="en-US" sz="3600" kern="1200" dirty="0" err="1">
                <a:latin typeface="+mj-lt"/>
                <a:ea typeface="+mj-ea"/>
                <a:cs typeface="+mj-cs"/>
              </a:rPr>
              <a:t>Título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I,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Parte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A: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Programa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Básico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00A33-FF76-4547-BC0A-D43771E8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783" y="1900306"/>
            <a:ext cx="5695121" cy="3089135"/>
          </a:xfrm>
        </p:spPr>
        <p:txBody>
          <a:bodyPr wrap="square" anchor="t">
            <a:normAutofit/>
          </a:bodyPr>
          <a:lstStyle/>
          <a:p>
            <a:pPr algn="ctr">
              <a:buClr>
                <a:srgbClr val="CC0000"/>
              </a:buClr>
              <a:buNone/>
            </a:pPr>
            <a:r>
              <a:rPr lang="en-US" sz="2600" b="1" dirty="0">
                <a:latin typeface="+mj-lt"/>
                <a:ea typeface="MS PGothic" charset="0"/>
              </a:rPr>
              <a:t>Title I Schoolwide Programs</a:t>
            </a:r>
          </a:p>
          <a:p>
            <a:pPr>
              <a:buClr>
                <a:srgbClr val="800000"/>
              </a:buClr>
              <a:buFont typeface="Wingdings" charset="0"/>
              <a:buChar char="Ø"/>
            </a:pPr>
            <a:r>
              <a:rPr lang="en-US" sz="2600" dirty="0">
                <a:latin typeface="+mj-lt"/>
                <a:ea typeface="MS PGothic" charset="0"/>
              </a:rPr>
              <a:t>Provide resources to improve achievement as specified in the  school’s </a:t>
            </a:r>
            <a:r>
              <a:rPr lang="en-US" sz="2600" dirty="0" err="1">
                <a:latin typeface="+mj-lt"/>
                <a:ea typeface="MS PGothic" charset="0"/>
              </a:rPr>
              <a:t>ePlan</a:t>
            </a:r>
            <a:r>
              <a:rPr lang="en-US" sz="2600" dirty="0">
                <a:latin typeface="+mj-lt"/>
                <a:ea typeface="MS PGothic" charset="0"/>
              </a:rPr>
              <a:t>.</a:t>
            </a:r>
            <a:endParaRPr lang="en-US" sz="2600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558E2-900B-40ED-BB04-9BAE8CC8A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3904" y="1900307"/>
            <a:ext cx="5388805" cy="2736850"/>
          </a:xfrm>
        </p:spPr>
        <p:txBody>
          <a:bodyPr wrap="square" anchor="t">
            <a:normAutofit/>
          </a:bodyPr>
          <a:lstStyle/>
          <a:p>
            <a:pPr algn="ctr">
              <a:buClr>
                <a:srgbClr val="CC0000"/>
              </a:buClr>
              <a:buNone/>
            </a:pPr>
            <a:r>
              <a:rPr lang="en-US" b="1" dirty="0" err="1">
                <a:latin typeface="+mj-lt"/>
                <a:ea typeface="MS PGothic" charset="0"/>
              </a:rPr>
              <a:t>Programas</a:t>
            </a:r>
            <a:r>
              <a:rPr lang="en-US" b="1" dirty="0">
                <a:latin typeface="+mj-lt"/>
                <a:ea typeface="MS PGothic" charset="0"/>
              </a:rPr>
              <a:t> </a:t>
            </a:r>
            <a:r>
              <a:rPr lang="en-US" b="1" dirty="0" err="1">
                <a:latin typeface="+mj-lt"/>
                <a:ea typeface="MS PGothic" charset="0"/>
              </a:rPr>
              <a:t>en</a:t>
            </a:r>
            <a:r>
              <a:rPr lang="en-US" b="1" dirty="0">
                <a:latin typeface="+mj-lt"/>
                <a:ea typeface="MS PGothic" charset="0"/>
              </a:rPr>
              <a:t> </a:t>
            </a:r>
            <a:r>
              <a:rPr lang="en-US" b="1" dirty="0" err="1">
                <a:latin typeface="+mj-lt"/>
                <a:ea typeface="MS PGothic" charset="0"/>
              </a:rPr>
              <a:t>todas</a:t>
            </a:r>
            <a:r>
              <a:rPr lang="en-US" b="1" dirty="0">
                <a:latin typeface="+mj-lt"/>
                <a:ea typeface="MS PGothic" charset="0"/>
              </a:rPr>
              <a:t> las </a:t>
            </a:r>
            <a:r>
              <a:rPr lang="en-US" b="1" dirty="0" err="1">
                <a:latin typeface="+mj-lt"/>
                <a:ea typeface="MS PGothic" charset="0"/>
              </a:rPr>
              <a:t>escuelas</a:t>
            </a:r>
            <a:r>
              <a:rPr lang="en-US" b="1" dirty="0">
                <a:latin typeface="+mj-lt"/>
                <a:ea typeface="MS PGothic" charset="0"/>
              </a:rPr>
              <a:t> de </a:t>
            </a:r>
            <a:r>
              <a:rPr lang="en-US" b="1" dirty="0" err="1">
                <a:latin typeface="+mj-lt"/>
                <a:ea typeface="MS PGothic" charset="0"/>
              </a:rPr>
              <a:t>Título</a:t>
            </a:r>
            <a:r>
              <a:rPr lang="en-US" b="1" dirty="0">
                <a:latin typeface="+mj-lt"/>
                <a:ea typeface="MS PGothic" charset="0"/>
              </a:rPr>
              <a:t> I.</a:t>
            </a:r>
          </a:p>
          <a:p>
            <a:pPr lvl="1">
              <a:buClr>
                <a:srgbClr val="800000"/>
              </a:buClr>
              <a:buFont typeface="Wingdings" charset="0"/>
              <a:buChar char="Ø"/>
            </a:pPr>
            <a:r>
              <a:rPr lang="en-US" dirty="0" err="1">
                <a:latin typeface="+mj-lt"/>
                <a:ea typeface="MS PGothic" charset="0"/>
              </a:rPr>
              <a:t>Proveer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recursos</a:t>
            </a:r>
            <a:r>
              <a:rPr lang="en-US" dirty="0">
                <a:latin typeface="+mj-lt"/>
                <a:ea typeface="MS PGothic" charset="0"/>
              </a:rPr>
              <a:t> para </a:t>
            </a:r>
            <a:r>
              <a:rPr lang="en-US" dirty="0" err="1">
                <a:latin typeface="+mj-lt"/>
                <a:ea typeface="MS PGothic" charset="0"/>
              </a:rPr>
              <a:t>mejorar</a:t>
            </a:r>
            <a:r>
              <a:rPr lang="en-US" dirty="0">
                <a:latin typeface="+mj-lt"/>
                <a:ea typeface="MS PGothic" charset="0"/>
              </a:rPr>
              <a:t> los </a:t>
            </a:r>
            <a:r>
              <a:rPr lang="en-US" dirty="0" err="1">
                <a:latin typeface="+mj-lt"/>
                <a:ea typeface="MS PGothic" charset="0"/>
              </a:rPr>
              <a:t>logros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académicos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como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está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especificado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en</a:t>
            </a:r>
            <a:r>
              <a:rPr lang="en-US" dirty="0">
                <a:latin typeface="+mj-lt"/>
                <a:ea typeface="MS PGothic" charset="0"/>
              </a:rPr>
              <a:t> los Planes de </a:t>
            </a:r>
            <a:r>
              <a:rPr lang="en-US" dirty="0" err="1">
                <a:latin typeface="+mj-lt"/>
                <a:ea typeface="MS PGothic" charset="0"/>
              </a:rPr>
              <a:t>Mejoramiento</a:t>
            </a:r>
            <a:r>
              <a:rPr lang="en-US" dirty="0">
                <a:latin typeface="+mj-lt"/>
                <a:ea typeface="MS PGothic" charset="0"/>
              </a:rPr>
              <a:t> Escolar.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F2A2B83-B4D2-C428-F455-E24D3111C02B}"/>
              </a:ext>
            </a:extLst>
          </p:cNvPr>
          <p:cNvPicPr/>
          <p:nvPr/>
        </p:nvPicPr>
        <p:blipFill rotWithShape="1">
          <a:blip r:embed="rId2"/>
          <a:srcRect l="1873" r="3219" b="-1"/>
          <a:stretch/>
        </p:blipFill>
        <p:spPr>
          <a:xfrm>
            <a:off x="336884" y="4989442"/>
            <a:ext cx="1442220" cy="1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4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3BF24-C24C-424F-8188-4C594FD2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64" y="390525"/>
            <a:ext cx="10023398" cy="170957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kern="1200" dirty="0"/>
              <a:t>Components of a Title I Schoolwide Program</a:t>
            </a:r>
            <a:br>
              <a:rPr lang="en-US" sz="3600" kern="1200" dirty="0"/>
            </a:br>
            <a:r>
              <a:rPr lang="en-US" sz="3600" i="1" u="sng" kern="1200" dirty="0" err="1">
                <a:effectLst>
                  <a:outerShdw blurRad="38100" dist="38100" dir="2700000" algn="tl">
                    <a:srgbClr val="ECE9C6"/>
                  </a:outerShdw>
                </a:effectLst>
              </a:rPr>
              <a:t>Componentes</a:t>
            </a:r>
            <a:r>
              <a:rPr lang="en-US" sz="3600" i="1" u="sng" kern="1200" dirty="0">
                <a:effectLst>
                  <a:outerShdw blurRad="38100" dist="38100" dir="2700000" algn="tl">
                    <a:srgbClr val="ECE9C6"/>
                  </a:outerShdw>
                </a:effectLst>
              </a:rPr>
              <a:t> de un </a:t>
            </a:r>
            <a:r>
              <a:rPr lang="en-US" sz="3600" i="1" u="sng" kern="1200" dirty="0" err="1">
                <a:effectLst>
                  <a:outerShdw blurRad="38100" dist="38100" dir="2700000" algn="tl">
                    <a:srgbClr val="ECE9C6"/>
                  </a:outerShdw>
                </a:effectLst>
              </a:rPr>
              <a:t>Programa</a:t>
            </a:r>
            <a:r>
              <a:rPr lang="en-US" sz="3600" i="1" u="sng" kern="1200" dirty="0">
                <a:effectLst>
                  <a:outerShdw blurRad="38100" dist="38100" dir="2700000" algn="tl">
                    <a:srgbClr val="ECE9C6"/>
                  </a:outerShdw>
                </a:effectLst>
              </a:rPr>
              <a:t> Escolar de </a:t>
            </a:r>
            <a:r>
              <a:rPr lang="en-US" sz="3600" i="1" u="sng" kern="1200" dirty="0" err="1">
                <a:effectLst>
                  <a:outerShdw blurRad="38100" dist="38100" dir="2700000" algn="tl">
                    <a:srgbClr val="ECE9C6"/>
                  </a:outerShdw>
                </a:effectLst>
              </a:rPr>
              <a:t>Título</a:t>
            </a:r>
            <a:r>
              <a:rPr lang="en-US" sz="3600" i="1" u="sng" kern="1200" dirty="0">
                <a:effectLst>
                  <a:outerShdw blurRad="38100" dist="38100" dir="2700000" algn="tl">
                    <a:srgbClr val="ECE9C6"/>
                  </a:outerShdw>
                </a:effectLst>
              </a:rPr>
              <a:t> I</a:t>
            </a:r>
            <a:r>
              <a:rPr lang="en-US" sz="3600" i="1" u="sng" kern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en-US" sz="3600" u="sng" kern="1200" dirty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</a:br>
            <a:endParaRPr lang="en-US" sz="3600" kern="1200" dirty="0"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6ADA-5CE2-4725-A133-6343151AA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930" y="2263815"/>
            <a:ext cx="4856369" cy="4270334"/>
          </a:xfrm>
        </p:spPr>
        <p:txBody>
          <a:bodyPr wrap="square" anchor="t"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j-lt"/>
                <a:ea typeface="MS PGothic" charset="0"/>
                <a:cs typeface="Times New Roman" charset="0"/>
              </a:rPr>
              <a:t>Needs assessment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>
              <a:latin typeface="+mj-lt"/>
              <a:ea typeface="MS PGothic" charset="0"/>
              <a:cs typeface="Times New Roman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j-lt"/>
                <a:ea typeface="MS PGothic" charset="0"/>
                <a:cs typeface="Times New Roman" charset="0"/>
              </a:rPr>
              <a:t>Schoolwide reform strategies that: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j-lt"/>
                <a:ea typeface="ＭＳ Ｐゴシック" charset="0"/>
                <a:cs typeface="Times New Roman" charset="0"/>
              </a:rPr>
              <a:t>Increase the amount &amp; quality of learning time (extended year, before- and after-school)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j-lt"/>
                <a:ea typeface="ＭＳ Ｐゴシック" charset="0"/>
                <a:cs typeface="Times New Roman" charset="0"/>
              </a:rPr>
              <a:t>Address needs of all, but particularly low-achieving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+mj-lt"/>
              <a:ea typeface="ＭＳ Ｐゴシック" charset="0"/>
              <a:cs typeface="Times New Roman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j-lt"/>
                <a:ea typeface="MS PGothic" charset="0"/>
                <a:cs typeface="Times New Roman" charset="0"/>
              </a:rPr>
              <a:t>Instruction by </a:t>
            </a:r>
            <a:r>
              <a:rPr lang="ja-JP" altLang="en-US" sz="2000" dirty="0">
                <a:latin typeface="+mj-lt"/>
                <a:ea typeface="MS PGothic" charset="0"/>
                <a:cs typeface="Times New Roman" charset="0"/>
              </a:rPr>
              <a:t>“</a:t>
            </a:r>
            <a:r>
              <a:rPr lang="en-US" altLang="ja-JP" sz="2000" dirty="0">
                <a:latin typeface="+mj-lt"/>
                <a:ea typeface="MS PGothic" charset="0"/>
                <a:cs typeface="Times New Roman" charset="0"/>
              </a:rPr>
              <a:t>highly qualified</a:t>
            </a:r>
            <a:r>
              <a:rPr lang="ja-JP" altLang="en-US" sz="2000" dirty="0">
                <a:latin typeface="+mj-lt"/>
                <a:ea typeface="MS PGothic" charset="0"/>
                <a:cs typeface="Times New Roman" charset="0"/>
              </a:rPr>
              <a:t>”</a:t>
            </a:r>
            <a:r>
              <a:rPr lang="en-US" altLang="ja-JP" sz="2000" dirty="0">
                <a:latin typeface="+mj-lt"/>
                <a:ea typeface="MS PGothic" charset="0"/>
                <a:cs typeface="Times New Roman" charset="0"/>
              </a:rPr>
              <a:t> teachers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+mj-lt"/>
              <a:ea typeface="MS PGothic" charset="0"/>
              <a:cs typeface="Times New Roman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j-lt"/>
                <a:ea typeface="MS PGothic" charset="0"/>
                <a:cs typeface="Times New Roman" charset="0"/>
              </a:rPr>
              <a:t>Professional development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E436C-8776-4854-94E9-BF5BAC291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4817" y="2263814"/>
            <a:ext cx="5462934" cy="4270335"/>
          </a:xfrm>
        </p:spPr>
        <p:txBody>
          <a:bodyPr wrap="square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j-lt"/>
                <a:ea typeface="MS PGothic" charset="0"/>
                <a:cs typeface="Times New Roman" charset="0"/>
              </a:rPr>
              <a:t>Necesita</a:t>
            </a:r>
            <a:r>
              <a:rPr lang="en-US" sz="2000" dirty="0">
                <a:latin typeface="+mj-lt"/>
                <a:ea typeface="MS PGothic" charset="0"/>
                <a:cs typeface="Times New Roman" charset="0"/>
              </a:rPr>
              <a:t> </a:t>
            </a:r>
            <a:r>
              <a:rPr lang="en-US" sz="2000" dirty="0" err="1">
                <a:latin typeface="+mj-lt"/>
                <a:ea typeface="MS PGothic" charset="0"/>
                <a:cs typeface="Times New Roman" charset="0"/>
              </a:rPr>
              <a:t>evaluación</a:t>
            </a:r>
            <a:endParaRPr lang="en-US" sz="2000" dirty="0">
              <a:latin typeface="+mj-lt"/>
              <a:ea typeface="MS PGothic" charset="0"/>
              <a:cs typeface="Times New Roman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+mj-lt"/>
              <a:ea typeface="MS PGothic" charset="0"/>
              <a:cs typeface="Times New Roman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j-lt"/>
                <a:ea typeface="MS PGothic" charset="0"/>
                <a:cs typeface="Times New Roman" charset="0"/>
              </a:rPr>
              <a:t>Estrategias</a:t>
            </a:r>
            <a:r>
              <a:rPr lang="en-US" sz="2000" dirty="0">
                <a:latin typeface="+mj-lt"/>
                <a:ea typeface="MS PGothic" charset="0"/>
                <a:cs typeface="Times New Roman" charset="0"/>
              </a:rPr>
              <a:t> de </a:t>
            </a:r>
            <a:r>
              <a:rPr lang="en-US" sz="2000" dirty="0" err="1">
                <a:latin typeface="+mj-lt"/>
                <a:ea typeface="MS PGothic" charset="0"/>
                <a:cs typeface="Times New Roman" charset="0"/>
              </a:rPr>
              <a:t>reforma</a:t>
            </a:r>
            <a:r>
              <a:rPr lang="en-US" sz="2000" dirty="0">
                <a:latin typeface="+mj-lt"/>
                <a:ea typeface="MS PGothic" charset="0"/>
                <a:cs typeface="Times New Roman" charset="0"/>
              </a:rPr>
              <a:t> escolar que: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Aumentan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el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tiempo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y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calidad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del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tiempo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de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aprendizaje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(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año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escolar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extendido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programas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antes y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después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de la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escuela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Dirigirse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a las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necesidades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de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todos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, per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especialmente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a los que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tienen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un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nivel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bajo.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j-lt"/>
                <a:ea typeface="MS PGothic" charset="0"/>
                <a:cs typeface="Times New Roman" charset="0"/>
              </a:rPr>
              <a:t>Instrucción</a:t>
            </a:r>
            <a:r>
              <a:rPr lang="en-US" sz="2000" dirty="0">
                <a:latin typeface="+mj-lt"/>
                <a:ea typeface="MS PGothic" charset="0"/>
                <a:cs typeface="Times New Roman" charset="0"/>
              </a:rPr>
              <a:t> por maestros </a:t>
            </a:r>
            <a:r>
              <a:rPr lang="ja-JP" altLang="en-US" sz="2000" dirty="0">
                <a:latin typeface="+mj-lt"/>
                <a:ea typeface="MS PGothic" charset="0"/>
                <a:cs typeface="Times New Roman" charset="0"/>
              </a:rPr>
              <a:t>“</a:t>
            </a:r>
            <a:r>
              <a:rPr lang="en-US" altLang="ja-JP" sz="2000" dirty="0" err="1">
                <a:latin typeface="+mj-lt"/>
                <a:ea typeface="MS PGothic" charset="0"/>
                <a:cs typeface="Times New Roman" charset="0"/>
              </a:rPr>
              <a:t>altamente</a:t>
            </a:r>
            <a:r>
              <a:rPr lang="en-US" altLang="ja-JP" sz="2000" dirty="0">
                <a:latin typeface="+mj-lt"/>
                <a:ea typeface="MS PGothic" charset="0"/>
                <a:cs typeface="Times New Roman" charset="0"/>
              </a:rPr>
              <a:t> </a:t>
            </a:r>
            <a:r>
              <a:rPr lang="en-US" altLang="ja-JP" sz="2000" dirty="0" err="1">
                <a:latin typeface="+mj-lt"/>
                <a:ea typeface="MS PGothic" charset="0"/>
                <a:cs typeface="Times New Roman" charset="0"/>
              </a:rPr>
              <a:t>calificados</a:t>
            </a:r>
            <a:r>
              <a:rPr lang="ja-JP" altLang="en-US" sz="2000" dirty="0">
                <a:latin typeface="+mj-lt"/>
                <a:ea typeface="MS PGothic" charset="0"/>
                <a:cs typeface="Times New Roman" charset="0"/>
              </a:rPr>
              <a:t>”</a:t>
            </a:r>
            <a:endParaRPr lang="en-US" altLang="ja-JP" sz="2000" dirty="0">
              <a:latin typeface="+mj-lt"/>
              <a:ea typeface="MS PGothic" charset="0"/>
              <a:cs typeface="Times New Roman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MS PGothic" charset="0"/>
                <a:cs typeface="Times New Roman" charset="0"/>
              </a:rPr>
              <a:t>Desarrollo </a:t>
            </a:r>
            <a:r>
              <a:rPr lang="en-US" sz="2000" dirty="0" err="1">
                <a:latin typeface="+mj-lt"/>
                <a:ea typeface="MS PGothic" charset="0"/>
                <a:cs typeface="Times New Roman" charset="0"/>
              </a:rPr>
              <a:t>Profesional</a:t>
            </a:r>
            <a:r>
              <a:rPr lang="en-US" sz="2000" dirty="0">
                <a:latin typeface="+mj-lt"/>
                <a:ea typeface="MS PGothic" charset="0"/>
                <a:cs typeface="Times New Roman" charset="0"/>
              </a:rPr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8D9DFCA-CFBB-6EC4-779E-9CEB8548393F}"/>
              </a:ext>
            </a:extLst>
          </p:cNvPr>
          <p:cNvPicPr/>
          <p:nvPr/>
        </p:nvPicPr>
        <p:blipFill rotWithShape="1">
          <a:blip r:embed="rId2"/>
          <a:srcRect l="1873" r="3219" b="-1"/>
          <a:stretch/>
        </p:blipFill>
        <p:spPr>
          <a:xfrm>
            <a:off x="10395284" y="226813"/>
            <a:ext cx="1442220" cy="1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3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7D9B-494C-4D00-9C70-F800A45D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77" y="296103"/>
            <a:ext cx="10023398" cy="11811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Components of Title I Schoolwide Program (cont.)</a:t>
            </a:r>
            <a:r>
              <a:rPr lang="en-US" sz="3200" kern="1200" dirty="0">
                <a:effectLst>
                  <a:outerShdw blurRad="38100" dist="38100" dir="2700000" algn="tl">
                    <a:srgbClr val="ECE9C6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US" sz="3200" kern="1200" dirty="0">
                <a:effectLst>
                  <a:outerShdw blurRad="38100" dist="38100" dir="2700000" algn="tl">
                    <a:srgbClr val="ECE9C6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i="1" kern="1200" dirty="0" err="1">
                <a:effectLst>
                  <a:outerShdw blurRad="38100" dist="38100" dir="2700000" algn="tl">
                    <a:srgbClr val="ECE9C6"/>
                  </a:outerShdw>
                </a:effectLst>
                <a:latin typeface="+mj-lt"/>
                <a:ea typeface="+mj-ea"/>
                <a:cs typeface="+mj-cs"/>
              </a:rPr>
              <a:t>Componentes</a:t>
            </a:r>
            <a:r>
              <a:rPr lang="en-US" sz="3200" i="1" kern="1200" dirty="0">
                <a:effectLst>
                  <a:outerShdw blurRad="38100" dist="38100" dir="2700000" algn="tl">
                    <a:srgbClr val="ECE9C6"/>
                  </a:outerShdw>
                </a:effectLst>
                <a:latin typeface="+mj-lt"/>
                <a:ea typeface="+mj-ea"/>
                <a:cs typeface="+mj-cs"/>
              </a:rPr>
              <a:t> de un </a:t>
            </a:r>
            <a:r>
              <a:rPr lang="en-US" sz="3200" i="1" kern="1200" dirty="0" err="1">
                <a:effectLst>
                  <a:outerShdw blurRad="38100" dist="38100" dir="2700000" algn="tl">
                    <a:srgbClr val="ECE9C6"/>
                  </a:outerShdw>
                </a:effectLst>
                <a:latin typeface="+mj-lt"/>
                <a:ea typeface="+mj-ea"/>
                <a:cs typeface="+mj-cs"/>
              </a:rPr>
              <a:t>Programas</a:t>
            </a:r>
            <a:r>
              <a:rPr lang="en-US" sz="3200" i="1" kern="1200" dirty="0">
                <a:effectLst>
                  <a:outerShdw blurRad="38100" dist="38100" dir="2700000" algn="tl">
                    <a:srgbClr val="ECE9C6"/>
                  </a:outerShdw>
                </a:effectLst>
                <a:latin typeface="+mj-lt"/>
                <a:ea typeface="+mj-ea"/>
                <a:cs typeface="+mj-cs"/>
              </a:rPr>
              <a:t> Escolar de </a:t>
            </a:r>
            <a:r>
              <a:rPr lang="en-US" sz="3200" i="1" kern="1200" dirty="0" err="1">
                <a:effectLst>
                  <a:outerShdw blurRad="38100" dist="38100" dir="2700000" algn="tl">
                    <a:srgbClr val="ECE9C6"/>
                  </a:outerShdw>
                </a:effectLst>
                <a:latin typeface="+mj-lt"/>
                <a:ea typeface="+mj-ea"/>
                <a:cs typeface="+mj-cs"/>
              </a:rPr>
              <a:t>Título</a:t>
            </a:r>
            <a:r>
              <a:rPr lang="en-US" sz="3200" i="1" kern="1200" dirty="0">
                <a:effectLst>
                  <a:outerShdw blurRad="38100" dist="38100" dir="2700000" algn="tl">
                    <a:srgbClr val="ECE9C6"/>
                  </a:outerShdw>
                </a:effectLst>
                <a:latin typeface="+mj-lt"/>
                <a:ea typeface="+mj-ea"/>
                <a:cs typeface="+mj-cs"/>
              </a:rPr>
              <a:t> I  (cont.)</a:t>
            </a:r>
            <a:br>
              <a:rPr lang="en-US" sz="3200" i="1" kern="1200" dirty="0">
                <a:effectLst>
                  <a:outerShdw blurRad="38100" dist="38100" dir="2700000" algn="tl">
                    <a:srgbClr val="ECE9C6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A1E8E-6D69-4E59-843E-CEEBD7A6E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1563" y="1920441"/>
            <a:ext cx="4608513" cy="4350618"/>
          </a:xfrm>
        </p:spPr>
        <p:txBody>
          <a:bodyPr wrap="square" anchor="t">
            <a:normAutofit/>
          </a:bodyPr>
          <a:lstStyle/>
          <a:p>
            <a:pPr marL="609600" indent="-609600">
              <a:buFont typeface="Wingdings" charset="0"/>
              <a:buChar char="Ø"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Strategies to attract high quality teachers</a:t>
            </a:r>
          </a:p>
          <a:p>
            <a:pPr marL="609600" indent="-609600">
              <a:buFont typeface="Wingdings" charset="0"/>
              <a:buChar char="Ø"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Parental involvement</a:t>
            </a:r>
          </a:p>
          <a:p>
            <a:pPr marL="609600" indent="-609600">
              <a:buFont typeface="Wingdings" charset="0"/>
              <a:buChar char="Ø"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Transition from pre-school</a:t>
            </a:r>
          </a:p>
          <a:p>
            <a:pPr marL="609600" indent="-609600">
              <a:buFont typeface="Wingdings" charset="0"/>
              <a:buChar char="Ø"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Include teachers in assessment decisions</a:t>
            </a:r>
          </a:p>
          <a:p>
            <a:pPr marL="609600" indent="-609600">
              <a:buFont typeface="Wingdings" charset="0"/>
              <a:buChar char="Ø"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Timely, effective additional assistance</a:t>
            </a:r>
          </a:p>
          <a:p>
            <a:pPr marL="609600" indent="-609600">
              <a:buFont typeface="Wingdings" charset="0"/>
              <a:buChar char="Ø"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Coordination and integration of Federal, State, and local programs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DA0C7-CFE4-4314-82ED-6D072F89D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8605" y="2002557"/>
            <a:ext cx="4911725" cy="4350618"/>
          </a:xfrm>
        </p:spPr>
        <p:txBody>
          <a:bodyPr wrap="square" anchor="t">
            <a:normAutofit/>
          </a:bodyPr>
          <a:lstStyle/>
          <a:p>
            <a:pPr marL="609600" indent="-609600">
              <a:buFont typeface="Wingdings" charset="0"/>
              <a:buChar char="Ø"/>
            </a:pP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Estategias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para </a:t>
            </a: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atraer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a maestros </a:t>
            </a: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altamente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calificados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.</a:t>
            </a:r>
          </a:p>
          <a:p>
            <a:pPr marL="609600" indent="-609600">
              <a:buFont typeface="Wingdings" charset="0"/>
              <a:buChar char="Ø"/>
            </a:pP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Involucramiento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de los Padres.</a:t>
            </a:r>
          </a:p>
          <a:p>
            <a:pPr marL="609600" indent="-609600">
              <a:buFont typeface="Wingdings" charset="0"/>
              <a:buChar char="Ø"/>
            </a:pP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Transición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de pre-escolar</a:t>
            </a:r>
          </a:p>
          <a:p>
            <a:pPr marL="609600" indent="-609600">
              <a:buFont typeface="Wingdings" charset="0"/>
              <a:buChar char="Ø"/>
            </a:pP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Incluir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a maestros </a:t>
            </a: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en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decisiones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evalucaión</a:t>
            </a:r>
            <a:endParaRPr lang="en-US" sz="2400" dirty="0">
              <a:latin typeface="+mj-lt"/>
              <a:ea typeface="MS PGothic" charset="0"/>
              <a:cs typeface="Calibri" panose="020F0502020204030204" pitchFamily="34" charset="0"/>
            </a:endParaRPr>
          </a:p>
          <a:p>
            <a:pPr marL="609600" indent="-609600">
              <a:buFont typeface="Wingdings" charset="0"/>
              <a:buChar char="Ø"/>
            </a:pP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Ayuda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adicional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efectiva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y a </a:t>
            </a: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tiempo</a:t>
            </a:r>
            <a:endParaRPr lang="en-US" sz="2400" dirty="0">
              <a:latin typeface="+mj-lt"/>
              <a:ea typeface="MS PGothic" charset="0"/>
              <a:cs typeface="Calibri" panose="020F0502020204030204" pitchFamily="34" charset="0"/>
            </a:endParaRPr>
          </a:p>
          <a:p>
            <a:pPr marL="609600" indent="-609600">
              <a:buFont typeface="Wingdings" charset="0"/>
              <a:buChar char="Ø"/>
            </a:pP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Coordinación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integración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de los </a:t>
            </a: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programas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Federales, </a:t>
            </a:r>
            <a:r>
              <a:rPr lang="en-US" sz="2400" dirty="0" err="1">
                <a:latin typeface="+mj-lt"/>
                <a:ea typeface="MS PGothic" charset="0"/>
                <a:cs typeface="Calibri" panose="020F0502020204030204" pitchFamily="34" charset="0"/>
              </a:rPr>
              <a:t>Estateles</a:t>
            </a: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, y  locales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9F6E410-E259-CE56-E627-E82C2E6492B6}"/>
              </a:ext>
            </a:extLst>
          </p:cNvPr>
          <p:cNvPicPr/>
          <p:nvPr/>
        </p:nvPicPr>
        <p:blipFill rotWithShape="1">
          <a:blip r:embed="rId2"/>
          <a:srcRect l="1873" r="3219" b="-1"/>
          <a:stretch/>
        </p:blipFill>
        <p:spPr>
          <a:xfrm>
            <a:off x="10474797" y="198781"/>
            <a:ext cx="1442220" cy="1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5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F621-0389-41D1-9F9E-A802C290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14" y="323850"/>
            <a:ext cx="10023398" cy="8578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Parents Right to Know</a:t>
            </a:r>
            <a:br>
              <a:rPr lang="en-US" sz="3600" kern="1200" dirty="0">
                <a:latin typeface="+mj-lt"/>
                <a:ea typeface="+mj-ea"/>
                <a:cs typeface="+mj-cs"/>
              </a:rPr>
            </a:br>
            <a:r>
              <a:rPr lang="en-US" sz="3600" i="1" kern="1200" dirty="0">
                <a:latin typeface="+mj-lt"/>
                <a:ea typeface="+mj-ea"/>
                <a:cs typeface="+mj-cs"/>
              </a:rPr>
              <a:t>El Derecho de Padres </a:t>
            </a:r>
            <a:r>
              <a:rPr lang="en-US" sz="3600" i="1" kern="1200" dirty="0" err="1">
                <a:latin typeface="+mj-lt"/>
                <a:ea typeface="+mj-ea"/>
                <a:cs typeface="+mj-cs"/>
              </a:rPr>
              <a:t>en</a:t>
            </a:r>
            <a:r>
              <a:rPr lang="en-US" sz="3600" i="1" kern="1200" dirty="0">
                <a:latin typeface="+mj-lt"/>
                <a:ea typeface="+mj-ea"/>
                <a:cs typeface="+mj-cs"/>
              </a:rPr>
              <a:t> Saber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C5A24-7CC9-4569-82F5-C14D41A11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504" y="1673492"/>
            <a:ext cx="4801084" cy="4860658"/>
          </a:xfrm>
        </p:spPr>
        <p:txBody>
          <a:bodyPr wrap="square" anchor="t">
            <a:normAutofit fontScale="70000" lnSpcReduction="20000"/>
          </a:bodyPr>
          <a:lstStyle/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sz="3100" dirty="0">
                <a:latin typeface="+mj-lt"/>
                <a:ea typeface="MS PGothic" charset="0"/>
              </a:rPr>
              <a:t>Of the right to transfer if child is a victim of a violent crime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3100" dirty="0">
              <a:latin typeface="+mj-lt"/>
              <a:ea typeface="MS PGothic" charset="0"/>
            </a:endParaRPr>
          </a:p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sz="3100" dirty="0">
                <a:latin typeface="+mj-lt"/>
                <a:ea typeface="MS PGothic" charset="0"/>
              </a:rPr>
              <a:t>If child enters a Language Instruction Education Program (Title III)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3100" dirty="0">
              <a:latin typeface="+mj-lt"/>
              <a:ea typeface="MS PGothic" charset="0"/>
            </a:endParaRPr>
          </a:p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sz="3100" dirty="0">
                <a:latin typeface="+mj-lt"/>
                <a:ea typeface="MS PGothic" charset="0"/>
              </a:rPr>
              <a:t>Of the right to request child’</a:t>
            </a:r>
            <a:r>
              <a:rPr lang="en-US" altLang="ja-JP" sz="3100" dirty="0">
                <a:latin typeface="+mj-lt"/>
                <a:ea typeface="MS PGothic" charset="0"/>
              </a:rPr>
              <a:t>s info not be released to military recruiter without prior consent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3100" dirty="0">
              <a:latin typeface="+mj-lt"/>
              <a:ea typeface="MS PGothic" charset="0"/>
            </a:endParaRPr>
          </a:p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sz="3100" dirty="0">
                <a:latin typeface="+mj-lt"/>
                <a:ea typeface="MS PGothic" charset="0"/>
              </a:rPr>
              <a:t>Eligibility for service if Migrant (Title I Part C)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3100" dirty="0">
              <a:latin typeface="+mj-lt"/>
              <a:ea typeface="MS PGothic" charset="0"/>
            </a:endParaRPr>
          </a:p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sz="3100" dirty="0">
                <a:latin typeface="+mj-lt"/>
                <a:ea typeface="MS PGothic" charset="0"/>
              </a:rPr>
              <a:t>Eligibility for Service if Homeless (Title X Part C)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8245D-476A-4FEF-91AA-D7CF02E40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3113" y="1673492"/>
            <a:ext cx="5392738" cy="4449012"/>
          </a:xfrm>
        </p:spPr>
        <p:txBody>
          <a:bodyPr wrap="square" anchor="t">
            <a:normAutofit fontScale="70000" lnSpcReduction="20000"/>
          </a:bodyPr>
          <a:lstStyle/>
          <a:p>
            <a:pPr>
              <a:buFont typeface="Wingdings" charset="0"/>
              <a:buChar char="v"/>
            </a:pPr>
            <a:r>
              <a:rPr lang="es-ES" sz="3100" dirty="0">
                <a:latin typeface="+mj-lt"/>
                <a:ea typeface="MS PGothic" charset="0"/>
                <a:cs typeface="Times New Roman" charset="0"/>
              </a:rPr>
              <a:t>Del derecho a la transferencia si el niño es víctima de un crimen violento</a:t>
            </a:r>
          </a:p>
          <a:p>
            <a:pPr>
              <a:buFont typeface="Wingdings" charset="0"/>
              <a:buNone/>
            </a:pPr>
            <a:endParaRPr lang="es-ES" sz="3100" dirty="0">
              <a:latin typeface="+mj-lt"/>
              <a:ea typeface="MS PGothic" charset="0"/>
              <a:cs typeface="Times New Roman" charset="0"/>
            </a:endParaRPr>
          </a:p>
          <a:p>
            <a:pPr>
              <a:buFont typeface="Wingdings" charset="0"/>
              <a:buChar char="v"/>
            </a:pPr>
            <a:r>
              <a:rPr lang="en-US" sz="3100" dirty="0">
                <a:latin typeface="+mj-lt"/>
                <a:ea typeface="MS PGothic" charset="0"/>
              </a:rPr>
              <a:t>Si el </a:t>
            </a:r>
            <a:r>
              <a:rPr lang="en-US" sz="3100" dirty="0" err="1">
                <a:latin typeface="+mj-lt"/>
                <a:ea typeface="MS PGothic" charset="0"/>
              </a:rPr>
              <a:t>estudiante</a:t>
            </a:r>
            <a:r>
              <a:rPr lang="en-US" sz="3100" dirty="0">
                <a:latin typeface="+mj-lt"/>
                <a:ea typeface="MS PGothic" charset="0"/>
              </a:rPr>
              <a:t> </a:t>
            </a:r>
            <a:r>
              <a:rPr lang="en-US" sz="3100" dirty="0" err="1">
                <a:latin typeface="+mj-lt"/>
                <a:ea typeface="MS PGothic" charset="0"/>
              </a:rPr>
              <a:t>entra</a:t>
            </a:r>
            <a:r>
              <a:rPr lang="en-US" sz="3100" dirty="0">
                <a:latin typeface="+mj-lt"/>
                <a:ea typeface="MS PGothic" charset="0"/>
              </a:rPr>
              <a:t> a un </a:t>
            </a:r>
            <a:r>
              <a:rPr lang="en-US" sz="3100" dirty="0" err="1">
                <a:latin typeface="+mj-lt"/>
                <a:ea typeface="MS PGothic" charset="0"/>
              </a:rPr>
              <a:t>Programa</a:t>
            </a:r>
            <a:r>
              <a:rPr lang="en-US" sz="3100" dirty="0">
                <a:latin typeface="+mj-lt"/>
                <a:ea typeface="MS PGothic" charset="0"/>
              </a:rPr>
              <a:t> de </a:t>
            </a:r>
            <a:r>
              <a:rPr lang="en-US" sz="3100" dirty="0" err="1">
                <a:latin typeface="+mj-lt"/>
                <a:ea typeface="MS PGothic" charset="0"/>
              </a:rPr>
              <a:t>Instrucción</a:t>
            </a:r>
            <a:r>
              <a:rPr lang="en-US" sz="3100" dirty="0">
                <a:latin typeface="+mj-lt"/>
                <a:ea typeface="MS PGothic" charset="0"/>
              </a:rPr>
              <a:t> de </a:t>
            </a:r>
            <a:r>
              <a:rPr lang="en-US" sz="3100" dirty="0" err="1">
                <a:latin typeface="+mj-lt"/>
                <a:ea typeface="MS PGothic" charset="0"/>
              </a:rPr>
              <a:t>Lenguaje</a:t>
            </a:r>
            <a:r>
              <a:rPr lang="en-US" sz="3100" dirty="0">
                <a:latin typeface="+mj-lt"/>
                <a:ea typeface="MS PGothic" charset="0"/>
              </a:rPr>
              <a:t>. </a:t>
            </a:r>
            <a:r>
              <a:rPr lang="en-US" sz="3100" dirty="0">
                <a:latin typeface="+mj-lt"/>
                <a:ea typeface="MS PGothic" charset="0"/>
                <a:cs typeface="Times New Roman" charset="0"/>
              </a:rPr>
              <a:t>(</a:t>
            </a:r>
            <a:r>
              <a:rPr lang="en-US" sz="3100" dirty="0" err="1">
                <a:latin typeface="+mj-lt"/>
                <a:ea typeface="MS PGothic" charset="0"/>
                <a:cs typeface="Times New Roman" charset="0"/>
              </a:rPr>
              <a:t>Título</a:t>
            </a:r>
            <a:r>
              <a:rPr lang="en-US" sz="3100" dirty="0">
                <a:latin typeface="+mj-lt"/>
                <a:ea typeface="MS PGothic" charset="0"/>
                <a:cs typeface="Times New Roman" charset="0"/>
              </a:rPr>
              <a:t> III)</a:t>
            </a:r>
          </a:p>
          <a:p>
            <a:pPr>
              <a:buFont typeface="Wingdings" charset="0"/>
              <a:buNone/>
            </a:pPr>
            <a:endParaRPr lang="en-US" sz="3100" dirty="0">
              <a:latin typeface="+mj-lt"/>
              <a:ea typeface="MS PGothic" charset="0"/>
              <a:cs typeface="Times New Roman" charset="0"/>
            </a:endParaRPr>
          </a:p>
          <a:p>
            <a:pPr>
              <a:buFont typeface="Wingdings" charset="0"/>
              <a:buChar char="v"/>
            </a:pPr>
            <a:r>
              <a:rPr lang="es-ES" sz="3100" dirty="0">
                <a:latin typeface="+mj-lt"/>
                <a:ea typeface="MS PGothic" charset="0"/>
                <a:cs typeface="Times New Roman" charset="0"/>
              </a:rPr>
              <a:t>Por el derecho de solicitar información del niño no se liberará a reclutadores militares sin el consentimiento previo</a:t>
            </a:r>
          </a:p>
          <a:p>
            <a:pPr>
              <a:buFont typeface="Wingdings" charset="0"/>
              <a:buChar char="v"/>
            </a:pPr>
            <a:r>
              <a:rPr lang="es-ES" sz="3100" dirty="0">
                <a:latin typeface="+mj-lt"/>
                <a:ea typeface="MS PGothic" charset="0"/>
                <a:cs typeface="Times New Roman" charset="0"/>
              </a:rPr>
              <a:t>Elegibilidad para el servicio en migrantes (Título I Parte C)</a:t>
            </a:r>
          </a:p>
          <a:p>
            <a:pPr>
              <a:buFont typeface="Wingdings" charset="0"/>
              <a:buNone/>
            </a:pPr>
            <a:endParaRPr lang="en-US" sz="3100" dirty="0">
              <a:latin typeface="+mj-lt"/>
              <a:ea typeface="MS PGothic" charset="0"/>
              <a:cs typeface="Times New Roman" charset="0"/>
            </a:endParaRPr>
          </a:p>
          <a:p>
            <a:pPr>
              <a:buFont typeface="Wingdings" charset="0"/>
              <a:buChar char="v"/>
            </a:pPr>
            <a:r>
              <a:rPr lang="en-US" sz="3100" dirty="0" err="1">
                <a:latin typeface="+mj-lt"/>
                <a:ea typeface="MS PGothic" charset="0"/>
              </a:rPr>
              <a:t>Elegibilidad</a:t>
            </a:r>
            <a:r>
              <a:rPr lang="en-US" sz="3100" dirty="0">
                <a:latin typeface="+mj-lt"/>
                <a:ea typeface="MS PGothic" charset="0"/>
              </a:rPr>
              <a:t> para el </a:t>
            </a:r>
            <a:r>
              <a:rPr lang="en-US" sz="3100" dirty="0" err="1">
                <a:latin typeface="+mj-lt"/>
                <a:ea typeface="MS PGothic" charset="0"/>
              </a:rPr>
              <a:t>servicio</a:t>
            </a:r>
            <a:r>
              <a:rPr lang="en-US" sz="3100" dirty="0">
                <a:latin typeface="+mj-lt"/>
                <a:ea typeface="MS PGothic" charset="0"/>
              </a:rPr>
              <a:t> </a:t>
            </a:r>
            <a:r>
              <a:rPr lang="en-US" sz="3100" dirty="0" err="1">
                <a:latin typeface="+mj-lt"/>
                <a:ea typeface="MS PGothic" charset="0"/>
              </a:rPr>
              <a:t>si</a:t>
            </a:r>
            <a:r>
              <a:rPr lang="en-US" sz="3100" dirty="0">
                <a:latin typeface="+mj-lt"/>
                <a:ea typeface="MS PGothic" charset="0"/>
              </a:rPr>
              <a:t> no </a:t>
            </a:r>
            <a:r>
              <a:rPr lang="en-US" sz="3100" dirty="0" err="1">
                <a:latin typeface="+mj-lt"/>
                <a:ea typeface="MS PGothic" charset="0"/>
              </a:rPr>
              <a:t>tiene</a:t>
            </a:r>
            <a:r>
              <a:rPr lang="en-US" sz="3100" dirty="0">
                <a:latin typeface="+mj-lt"/>
                <a:ea typeface="MS PGothic" charset="0"/>
              </a:rPr>
              <a:t> </a:t>
            </a:r>
            <a:r>
              <a:rPr lang="en-US" sz="3100" dirty="0" err="1">
                <a:latin typeface="+mj-lt"/>
                <a:ea typeface="MS PGothic" charset="0"/>
              </a:rPr>
              <a:t>hogar</a:t>
            </a:r>
            <a:r>
              <a:rPr lang="en-US" sz="3100" dirty="0">
                <a:latin typeface="+mj-lt"/>
                <a:ea typeface="MS PGothic" charset="0"/>
              </a:rPr>
              <a:t> (</a:t>
            </a:r>
            <a:r>
              <a:rPr lang="en-US" sz="3100" dirty="0" err="1">
                <a:latin typeface="+mj-lt"/>
                <a:ea typeface="MS PGothic" charset="0"/>
              </a:rPr>
              <a:t>Título</a:t>
            </a:r>
            <a:r>
              <a:rPr lang="en-US" sz="3100" dirty="0">
                <a:latin typeface="+mj-lt"/>
                <a:ea typeface="MS PGothic" charset="0"/>
              </a:rPr>
              <a:t> X, </a:t>
            </a:r>
            <a:r>
              <a:rPr lang="en-US" sz="3100" dirty="0" err="1">
                <a:latin typeface="+mj-lt"/>
                <a:ea typeface="MS PGothic" charset="0"/>
              </a:rPr>
              <a:t>parte</a:t>
            </a:r>
            <a:r>
              <a:rPr lang="en-US" sz="3100" dirty="0">
                <a:latin typeface="+mj-lt"/>
                <a:ea typeface="MS PGothic" charset="0"/>
              </a:rPr>
              <a:t> C)</a:t>
            </a:r>
            <a:endParaRPr lang="en-US" sz="3100" dirty="0">
              <a:latin typeface="+mj-lt"/>
              <a:ea typeface="MS PGothic" charset="0"/>
              <a:cs typeface="Times New Roman" charset="0"/>
            </a:endParaRPr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40ED84-2329-C641-E84A-F6570D3EAB8B}"/>
              </a:ext>
            </a:extLst>
          </p:cNvPr>
          <p:cNvPicPr/>
          <p:nvPr/>
        </p:nvPicPr>
        <p:blipFill rotWithShape="1">
          <a:blip r:embed="rId2"/>
          <a:srcRect l="1873" r="3219" b="-1"/>
          <a:stretch/>
        </p:blipFill>
        <p:spPr>
          <a:xfrm>
            <a:off x="10524741" y="62955"/>
            <a:ext cx="1442220" cy="1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7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A43B-0657-4D91-A2AE-2B8945D1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81" y="427924"/>
            <a:ext cx="9537428" cy="8578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Parents Right to Know (cont.)</a:t>
            </a:r>
            <a:br>
              <a:rPr lang="en-US" sz="3600" kern="1200" dirty="0">
                <a:latin typeface="+mj-lt"/>
                <a:ea typeface="+mj-ea"/>
                <a:cs typeface="+mj-cs"/>
              </a:rPr>
            </a:br>
            <a:r>
              <a:rPr lang="en-US" sz="3600" i="1" kern="1200" dirty="0">
                <a:latin typeface="+mj-lt"/>
                <a:ea typeface="+mj-ea"/>
                <a:cs typeface="+mj-cs"/>
              </a:rPr>
              <a:t>El Derecho de Padres </a:t>
            </a:r>
            <a:r>
              <a:rPr lang="en-US" sz="3600" i="1" kern="1200" dirty="0" err="1">
                <a:latin typeface="+mj-lt"/>
                <a:ea typeface="+mj-ea"/>
                <a:cs typeface="+mj-cs"/>
              </a:rPr>
              <a:t>en</a:t>
            </a:r>
            <a:r>
              <a:rPr lang="en-US" sz="3600" i="1" kern="1200" dirty="0">
                <a:latin typeface="+mj-lt"/>
                <a:ea typeface="+mj-ea"/>
                <a:cs typeface="+mj-cs"/>
              </a:rPr>
              <a:t> Saber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E974-715F-4194-9C76-C8FE03DB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565" y="1682115"/>
            <a:ext cx="4998347" cy="4975860"/>
          </a:xfrm>
        </p:spPr>
        <p:txBody>
          <a:bodyPr wrap="square" anchor="t"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dirty="0">
                <a:latin typeface="+mj-lt"/>
                <a:ea typeface="MS PGothic" charset="0"/>
              </a:rPr>
              <a:t>Notify parents: </a:t>
            </a:r>
          </a:p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dirty="0">
                <a:latin typeface="+mj-lt"/>
                <a:ea typeface="MS PGothic" charset="0"/>
              </a:rPr>
              <a:t>Of right to request data on qualification of teachers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dirty="0">
              <a:latin typeface="+mj-lt"/>
              <a:ea typeface="MS PGothic" charset="0"/>
            </a:endParaRPr>
          </a:p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dirty="0">
                <a:latin typeface="+mj-lt"/>
                <a:ea typeface="MS PGothic" charset="0"/>
              </a:rPr>
              <a:t>If a child is taught by a teacher not highly qualified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dirty="0">
              <a:latin typeface="+mj-lt"/>
              <a:ea typeface="MS PGothic" charset="0"/>
            </a:endParaRPr>
          </a:p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dirty="0">
                <a:latin typeface="+mj-lt"/>
                <a:ea typeface="MS PGothic" charset="0"/>
              </a:rPr>
              <a:t>If a child is provided instruction by a paraprofessional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dirty="0">
              <a:latin typeface="+mj-lt"/>
              <a:ea typeface="MS PGothic" charset="0"/>
            </a:endParaRPr>
          </a:p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dirty="0">
                <a:latin typeface="+mj-lt"/>
                <a:ea typeface="MS PGothic" charset="0"/>
              </a:rPr>
              <a:t>If a teacher is hired for more than 4 weeks and is not highly qualified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dirty="0">
              <a:latin typeface="+mj-lt"/>
              <a:ea typeface="MS PGothic" charset="0"/>
            </a:endParaRPr>
          </a:p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dirty="0">
                <a:latin typeface="+mj-lt"/>
                <a:ea typeface="MS PGothic" charset="0"/>
              </a:rPr>
              <a:t>If a school is identified as unsafe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B3AE4-8A2D-4FA2-BC9D-C12D98FE9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6138" y="1682114"/>
            <a:ext cx="5386388" cy="4871086"/>
          </a:xfrm>
        </p:spPr>
        <p:txBody>
          <a:bodyPr wrap="square" anchor="t">
            <a:normAutofit fontScale="77500" lnSpcReduction="20000"/>
          </a:bodyPr>
          <a:lstStyle/>
          <a:p>
            <a:pPr>
              <a:buNone/>
            </a:pPr>
            <a:r>
              <a:rPr lang="en-US" dirty="0" err="1">
                <a:latin typeface="+mj-lt"/>
                <a:ea typeface="MS PGothic" charset="0"/>
              </a:rPr>
              <a:t>Notifica</a:t>
            </a:r>
            <a:r>
              <a:rPr lang="en-US" dirty="0">
                <a:latin typeface="+mj-lt"/>
                <a:ea typeface="MS PGothic" charset="0"/>
              </a:rPr>
              <a:t> a los padres: </a:t>
            </a:r>
          </a:p>
          <a:p>
            <a:pPr>
              <a:buFont typeface="Wingdings" charset="0"/>
              <a:buChar char="v"/>
            </a:pPr>
            <a:r>
              <a:rPr lang="en-US" dirty="0">
                <a:latin typeface="+mj-lt"/>
                <a:ea typeface="MS PGothic" charset="0"/>
              </a:rPr>
              <a:t>Derecho de </a:t>
            </a:r>
            <a:r>
              <a:rPr lang="en-US" dirty="0" err="1">
                <a:latin typeface="+mj-lt"/>
                <a:ea typeface="MS PGothic" charset="0"/>
              </a:rPr>
              <a:t>pedir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infomación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sobre</a:t>
            </a:r>
            <a:r>
              <a:rPr lang="en-US" dirty="0">
                <a:latin typeface="+mj-lt"/>
                <a:ea typeface="MS PGothic" charset="0"/>
              </a:rPr>
              <a:t> los </a:t>
            </a:r>
            <a:r>
              <a:rPr lang="en-US" dirty="0" err="1">
                <a:latin typeface="+mj-lt"/>
                <a:ea typeface="MS PGothic" charset="0"/>
              </a:rPr>
              <a:t>credenciales</a:t>
            </a:r>
            <a:r>
              <a:rPr lang="en-US" dirty="0">
                <a:latin typeface="+mj-lt"/>
                <a:ea typeface="MS PGothic" charset="0"/>
              </a:rPr>
              <a:t> de los maestros</a:t>
            </a:r>
          </a:p>
          <a:p>
            <a:pPr>
              <a:buNone/>
            </a:pPr>
            <a:endParaRPr lang="en-US" dirty="0">
              <a:latin typeface="+mj-lt"/>
              <a:ea typeface="MS PGothic" charset="0"/>
            </a:endParaRPr>
          </a:p>
          <a:p>
            <a:pPr>
              <a:buFont typeface="Wingdings" charset="0"/>
              <a:buChar char="v"/>
            </a:pPr>
            <a:r>
              <a:rPr lang="en-US" dirty="0">
                <a:latin typeface="+mj-lt"/>
                <a:ea typeface="MS PGothic" charset="0"/>
              </a:rPr>
              <a:t>Si el </a:t>
            </a:r>
            <a:r>
              <a:rPr lang="en-US" dirty="0" err="1">
                <a:latin typeface="+mj-lt"/>
                <a:ea typeface="MS PGothic" charset="0"/>
              </a:rPr>
              <a:t>estudiante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recibe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instrucción</a:t>
            </a:r>
            <a:r>
              <a:rPr lang="en-US" dirty="0">
                <a:latin typeface="+mj-lt"/>
                <a:ea typeface="MS PGothic" charset="0"/>
              </a:rPr>
              <a:t> de un maestro no </a:t>
            </a:r>
            <a:r>
              <a:rPr lang="en-US" dirty="0" err="1">
                <a:latin typeface="+mj-lt"/>
                <a:ea typeface="MS PGothic" charset="0"/>
              </a:rPr>
              <a:t>calificado</a:t>
            </a:r>
            <a:endParaRPr lang="en-US" dirty="0">
              <a:latin typeface="+mj-lt"/>
              <a:ea typeface="MS PGothic" charset="0"/>
            </a:endParaRPr>
          </a:p>
          <a:p>
            <a:pPr>
              <a:buNone/>
            </a:pPr>
            <a:endParaRPr lang="en-US" dirty="0">
              <a:latin typeface="+mj-lt"/>
              <a:ea typeface="MS PGothic" charset="0"/>
            </a:endParaRPr>
          </a:p>
          <a:p>
            <a:pPr>
              <a:buFont typeface="Wingdings" charset="0"/>
              <a:buChar char="v"/>
            </a:pPr>
            <a:r>
              <a:rPr lang="en-US" dirty="0">
                <a:latin typeface="+mj-lt"/>
                <a:ea typeface="MS PGothic" charset="0"/>
              </a:rPr>
              <a:t>Si el </a:t>
            </a:r>
            <a:r>
              <a:rPr lang="en-US" dirty="0" err="1">
                <a:latin typeface="+mj-lt"/>
                <a:ea typeface="MS PGothic" charset="0"/>
              </a:rPr>
              <a:t>estudiante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recibe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instrucción</a:t>
            </a:r>
            <a:r>
              <a:rPr lang="en-US" dirty="0">
                <a:latin typeface="+mj-lt"/>
                <a:ea typeface="MS PGothic" charset="0"/>
              </a:rPr>
              <a:t> de un paraprofessional</a:t>
            </a:r>
          </a:p>
          <a:p>
            <a:pPr>
              <a:buNone/>
            </a:pPr>
            <a:endParaRPr lang="en-US" dirty="0">
              <a:latin typeface="+mj-lt"/>
              <a:ea typeface="MS PGothic" charset="0"/>
            </a:endParaRPr>
          </a:p>
          <a:p>
            <a:pPr>
              <a:buFont typeface="Wingdings" charset="0"/>
              <a:buChar char="v"/>
            </a:pPr>
            <a:r>
              <a:rPr lang="en-US" dirty="0">
                <a:latin typeface="+mj-lt"/>
                <a:ea typeface="MS PGothic" charset="0"/>
              </a:rPr>
              <a:t>Si el </a:t>
            </a:r>
            <a:r>
              <a:rPr lang="en-US" dirty="0" err="1">
                <a:latin typeface="+mj-lt"/>
                <a:ea typeface="MS PGothic" charset="0"/>
              </a:rPr>
              <a:t>estudiante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recibe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instrucción</a:t>
            </a:r>
            <a:r>
              <a:rPr lang="en-US" dirty="0">
                <a:latin typeface="+mj-lt"/>
                <a:ea typeface="MS PGothic" charset="0"/>
              </a:rPr>
              <a:t> de un maestro no </a:t>
            </a:r>
            <a:r>
              <a:rPr lang="en-US" dirty="0" err="1">
                <a:latin typeface="+mj-lt"/>
                <a:ea typeface="MS PGothic" charset="0"/>
              </a:rPr>
              <a:t>calificado</a:t>
            </a:r>
            <a:r>
              <a:rPr lang="en-US" dirty="0">
                <a:latin typeface="+mj-lt"/>
                <a:ea typeface="MS PGothic" charset="0"/>
              </a:rPr>
              <a:t> de </a:t>
            </a:r>
            <a:r>
              <a:rPr lang="en-US" dirty="0" err="1">
                <a:latin typeface="+mj-lt"/>
                <a:ea typeface="MS PGothic" charset="0"/>
              </a:rPr>
              <a:t>cuatro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semana</a:t>
            </a:r>
            <a:endParaRPr lang="en-US" dirty="0">
              <a:latin typeface="+mj-lt"/>
              <a:ea typeface="MS PGothic" charset="0"/>
            </a:endParaRPr>
          </a:p>
          <a:p>
            <a:pPr>
              <a:buNone/>
            </a:pPr>
            <a:endParaRPr lang="en-US" dirty="0">
              <a:latin typeface="+mj-lt"/>
              <a:ea typeface="MS PGothic" charset="0"/>
            </a:endParaRPr>
          </a:p>
          <a:p>
            <a:pPr>
              <a:buFont typeface="Wingdings" charset="0"/>
              <a:buChar char="v"/>
            </a:pPr>
            <a:r>
              <a:rPr lang="es-ES" dirty="0">
                <a:latin typeface="+mj-lt"/>
                <a:ea typeface="MS PGothic" charset="0"/>
                <a:cs typeface="Times New Roman" charset="0"/>
              </a:rPr>
              <a:t>Si una escuela es identificada como inseguro</a:t>
            </a:r>
          </a:p>
          <a:p>
            <a:pPr marL="0" indent="0">
              <a:buNone/>
            </a:pPr>
            <a:endParaRPr lang="en-US" sz="9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D6D04A4-95BE-DB7C-9FCD-DDD78FFE237F}"/>
              </a:ext>
            </a:extLst>
          </p:cNvPr>
          <p:cNvPicPr/>
          <p:nvPr/>
        </p:nvPicPr>
        <p:blipFill rotWithShape="1">
          <a:blip r:embed="rId2"/>
          <a:srcRect l="1873" r="3219" b="-1"/>
          <a:stretch/>
        </p:blipFill>
        <p:spPr>
          <a:xfrm>
            <a:off x="10444979" y="168375"/>
            <a:ext cx="1442220" cy="1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4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E1D7-231A-49EE-9638-FA7E746DD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01" y="365137"/>
            <a:ext cx="10023398" cy="8578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Parent Communication/</a:t>
            </a:r>
            <a:br>
              <a:rPr lang="en-US" sz="3600" kern="1200" dirty="0">
                <a:latin typeface="+mj-lt"/>
                <a:ea typeface="+mj-ea"/>
                <a:cs typeface="+mj-cs"/>
              </a:rPr>
            </a:br>
            <a:r>
              <a:rPr lang="en-US" sz="3600" kern="1200" dirty="0">
                <a:latin typeface="+mj-lt"/>
                <a:ea typeface="+mj-ea"/>
                <a:cs typeface="+mj-cs"/>
              </a:rPr>
              <a:t>Reporting Student Progress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10E4B-DDA5-4338-B342-0E477E8ED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09950"/>
            <a:ext cx="5180013" cy="4552749"/>
          </a:xfrm>
        </p:spPr>
        <p:txBody>
          <a:bodyPr wrap="square" anchor="t">
            <a:normAutofit/>
          </a:bodyPr>
          <a:lstStyle/>
          <a:p>
            <a:r>
              <a:rPr lang="en-US" sz="2400" dirty="0">
                <a:latin typeface="+mj-lt"/>
                <a:ea typeface="MS PGothic" charset="0"/>
              </a:rPr>
              <a:t>Interim Progress (District progress reports- 4</a:t>
            </a:r>
            <a:r>
              <a:rPr lang="en-US" sz="2400" baseline="30000" dirty="0">
                <a:latin typeface="+mj-lt"/>
                <a:ea typeface="MS PGothic" charset="0"/>
              </a:rPr>
              <a:t>th</a:t>
            </a:r>
            <a:r>
              <a:rPr lang="en-US" sz="2400" dirty="0">
                <a:latin typeface="+mj-lt"/>
                <a:ea typeface="MS PGothic" charset="0"/>
              </a:rPr>
              <a:t> week of each 9-week period)</a:t>
            </a:r>
          </a:p>
          <a:p>
            <a:r>
              <a:rPr lang="en-US" sz="2400" dirty="0">
                <a:latin typeface="+mj-lt"/>
                <a:ea typeface="MS PGothic" charset="0"/>
              </a:rPr>
              <a:t>Report Cards </a:t>
            </a:r>
          </a:p>
          <a:p>
            <a:r>
              <a:rPr lang="en-US" sz="2400" dirty="0">
                <a:latin typeface="+mj-lt"/>
                <a:ea typeface="MS PGothic" charset="0"/>
              </a:rPr>
              <a:t>Phone calls/Notes</a:t>
            </a:r>
          </a:p>
          <a:p>
            <a:r>
              <a:rPr lang="en-US" sz="2400" dirty="0">
                <a:latin typeface="+mj-lt"/>
                <a:ea typeface="MS PGothic" charset="0"/>
              </a:rPr>
              <a:t>Parent Link</a:t>
            </a:r>
          </a:p>
          <a:p>
            <a:r>
              <a:rPr lang="en-US" sz="2400" dirty="0">
                <a:latin typeface="+mj-lt"/>
                <a:ea typeface="MS PGothic" charset="0"/>
              </a:rPr>
              <a:t>Wednesday Folders</a:t>
            </a:r>
          </a:p>
          <a:p>
            <a:r>
              <a:rPr lang="en-US" sz="2400" dirty="0">
                <a:latin typeface="+mj-lt"/>
                <a:ea typeface="MS PGothic" charset="0"/>
              </a:rPr>
              <a:t>Parent-Teacher Conferences </a:t>
            </a:r>
          </a:p>
          <a:p>
            <a:r>
              <a:rPr lang="en-US" dirty="0">
                <a:latin typeface="+mj-lt"/>
                <a:ea typeface="MS PGothic" charset="0"/>
              </a:rPr>
              <a:t>District Wide: September 8th  </a:t>
            </a:r>
          </a:p>
          <a:p>
            <a:pPr lvl="1">
              <a:buNone/>
            </a:pPr>
            <a:r>
              <a:rPr lang="en-US" dirty="0">
                <a:latin typeface="+mj-lt"/>
                <a:ea typeface="MS PGothic" charset="0"/>
              </a:rPr>
              <a:t>February 16th (4 – 7 pm)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22A95-6ED3-4925-A843-A8493187D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4788" y="1809951"/>
            <a:ext cx="4875212" cy="4552749"/>
          </a:xfrm>
        </p:spPr>
        <p:txBody>
          <a:bodyPr wrap="square" anchor="t">
            <a:normAutofit/>
          </a:bodyPr>
          <a:lstStyle/>
          <a:p>
            <a:r>
              <a:rPr lang="en-US" sz="2400" dirty="0" err="1">
                <a:latin typeface="+mj-lt"/>
                <a:ea typeface="MS PGothic" charset="0"/>
              </a:rPr>
              <a:t>Reportes</a:t>
            </a:r>
            <a:r>
              <a:rPr lang="en-US" sz="2400" dirty="0">
                <a:latin typeface="+mj-lt"/>
                <a:ea typeface="MS PGothic" charset="0"/>
              </a:rPr>
              <a:t> de </a:t>
            </a:r>
            <a:r>
              <a:rPr lang="en-US" sz="2400" dirty="0" err="1">
                <a:latin typeface="+mj-lt"/>
                <a:ea typeface="MS PGothic" charset="0"/>
              </a:rPr>
              <a:t>Progreso</a:t>
            </a:r>
            <a:r>
              <a:rPr lang="en-US" sz="2400" dirty="0">
                <a:latin typeface="+mj-lt"/>
                <a:ea typeface="MS PGothic" charset="0"/>
              </a:rPr>
              <a:t> (La </a:t>
            </a:r>
            <a:r>
              <a:rPr lang="en-US" sz="2400" dirty="0" err="1">
                <a:latin typeface="+mj-lt"/>
                <a:ea typeface="MS PGothic" charset="0"/>
              </a:rPr>
              <a:t>cuarto</a:t>
            </a:r>
            <a:r>
              <a:rPr lang="en-US" sz="2400" dirty="0">
                <a:latin typeface="+mj-lt"/>
                <a:ea typeface="MS PGothic" charset="0"/>
              </a:rPr>
              <a:t> </a:t>
            </a:r>
            <a:r>
              <a:rPr lang="en-US" sz="2400" dirty="0" err="1">
                <a:latin typeface="+mj-lt"/>
                <a:ea typeface="MS PGothic" charset="0"/>
              </a:rPr>
              <a:t>semana</a:t>
            </a:r>
            <a:r>
              <a:rPr lang="en-US" sz="2400" dirty="0">
                <a:latin typeface="+mj-lt"/>
                <a:ea typeface="MS PGothic" charset="0"/>
              </a:rPr>
              <a:t> de </a:t>
            </a:r>
            <a:r>
              <a:rPr lang="en-US" sz="2400" dirty="0" err="1">
                <a:latin typeface="+mj-lt"/>
                <a:ea typeface="MS PGothic" charset="0"/>
              </a:rPr>
              <a:t>cada</a:t>
            </a:r>
            <a:r>
              <a:rPr lang="en-US" sz="2400" dirty="0">
                <a:latin typeface="+mj-lt"/>
                <a:ea typeface="MS PGothic" charset="0"/>
              </a:rPr>
              <a:t> </a:t>
            </a:r>
            <a:r>
              <a:rPr lang="en-US" sz="2400" dirty="0" err="1">
                <a:latin typeface="+mj-lt"/>
                <a:ea typeface="MS PGothic" charset="0"/>
              </a:rPr>
              <a:t>periodo</a:t>
            </a:r>
            <a:r>
              <a:rPr lang="en-US" sz="2400" dirty="0">
                <a:latin typeface="+mj-lt"/>
                <a:ea typeface="MS PGothic" charset="0"/>
              </a:rPr>
              <a:t>) </a:t>
            </a:r>
          </a:p>
          <a:p>
            <a:r>
              <a:rPr lang="en-US" sz="2400" dirty="0" err="1">
                <a:latin typeface="+mj-lt"/>
                <a:ea typeface="MS PGothic" charset="0"/>
              </a:rPr>
              <a:t>Llamadas</a:t>
            </a:r>
            <a:r>
              <a:rPr lang="en-US" sz="2400" dirty="0">
                <a:latin typeface="+mj-lt"/>
                <a:ea typeface="MS PGothic" charset="0"/>
              </a:rPr>
              <a:t> </a:t>
            </a:r>
            <a:r>
              <a:rPr lang="en-US" sz="2400" dirty="0" err="1">
                <a:latin typeface="+mj-lt"/>
                <a:ea typeface="MS PGothic" charset="0"/>
              </a:rPr>
              <a:t>telefónicas</a:t>
            </a:r>
            <a:endParaRPr lang="en-US" sz="2400" dirty="0">
              <a:latin typeface="+mj-lt"/>
              <a:ea typeface="MS PGothic" charset="0"/>
            </a:endParaRPr>
          </a:p>
          <a:p>
            <a:r>
              <a:rPr lang="en-US" sz="2400" dirty="0">
                <a:latin typeface="+mj-lt"/>
                <a:ea typeface="MS PGothic" charset="0"/>
              </a:rPr>
              <a:t>Parent Link</a:t>
            </a:r>
          </a:p>
          <a:p>
            <a:r>
              <a:rPr lang="en-US" sz="2400" dirty="0" err="1">
                <a:latin typeface="+mj-lt"/>
                <a:ea typeface="MS PGothic" charset="0"/>
              </a:rPr>
              <a:t>Libros</a:t>
            </a:r>
            <a:r>
              <a:rPr lang="en-US" sz="2400" dirty="0">
                <a:latin typeface="+mj-lt"/>
                <a:ea typeface="MS PGothic" charset="0"/>
              </a:rPr>
              <a:t> de agenda</a:t>
            </a:r>
          </a:p>
          <a:p>
            <a:r>
              <a:rPr lang="en-US" sz="2400" dirty="0" err="1">
                <a:latin typeface="+mj-lt"/>
                <a:ea typeface="MS PGothic" charset="0"/>
              </a:rPr>
              <a:t>Conferencias</a:t>
            </a:r>
            <a:r>
              <a:rPr lang="en-US" sz="2400" dirty="0">
                <a:latin typeface="+mj-lt"/>
                <a:ea typeface="MS PGothic" charset="0"/>
              </a:rPr>
              <a:t> de Padres-Maestros</a:t>
            </a:r>
          </a:p>
          <a:p>
            <a:pPr lvl="1">
              <a:buNone/>
            </a:pPr>
            <a:r>
              <a:rPr lang="en-US" dirty="0">
                <a:latin typeface="+mj-lt"/>
                <a:ea typeface="MS PGothic" charset="0"/>
              </a:rPr>
              <a:t>-</a:t>
            </a:r>
            <a:r>
              <a:rPr lang="en-US" dirty="0" err="1">
                <a:latin typeface="+mj-lt"/>
                <a:ea typeface="MS PGothic" charset="0"/>
              </a:rPr>
              <a:t>En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err="1">
                <a:latin typeface="+mj-lt"/>
                <a:ea typeface="MS PGothic" charset="0"/>
              </a:rPr>
              <a:t>todo</a:t>
            </a:r>
            <a:r>
              <a:rPr lang="en-US" dirty="0">
                <a:latin typeface="+mj-lt"/>
                <a:ea typeface="MS PGothic" charset="0"/>
              </a:rPr>
              <a:t> el </a:t>
            </a:r>
            <a:r>
              <a:rPr lang="en-US" dirty="0" err="1">
                <a:latin typeface="+mj-lt"/>
                <a:ea typeface="MS PGothic" charset="0"/>
              </a:rPr>
              <a:t>distrito</a:t>
            </a:r>
            <a:r>
              <a:rPr lang="en-US" dirty="0">
                <a:latin typeface="+mj-lt"/>
                <a:ea typeface="MS PGothic" charset="0"/>
              </a:rPr>
              <a:t>: September 8</a:t>
            </a:r>
            <a:r>
              <a:rPr lang="en-US" baseline="30000" dirty="0">
                <a:latin typeface="+mj-lt"/>
                <a:ea typeface="MS PGothic" charset="0"/>
              </a:rPr>
              <a:t>th</a:t>
            </a:r>
            <a:r>
              <a:rPr lang="en-US" dirty="0">
                <a:latin typeface="+mj-lt"/>
                <a:ea typeface="MS PGothic" charset="0"/>
              </a:rPr>
              <a:t>    4pm-7pm</a:t>
            </a:r>
          </a:p>
          <a:p>
            <a:pPr lvl="1">
              <a:buNone/>
            </a:pPr>
            <a:r>
              <a:rPr lang="en-US" dirty="0">
                <a:latin typeface="+mj-lt"/>
                <a:ea typeface="MS PGothic" charset="0"/>
              </a:rPr>
              <a:t>February 16</a:t>
            </a:r>
            <a:r>
              <a:rPr lang="en-US" baseline="30000" dirty="0">
                <a:latin typeface="+mj-lt"/>
                <a:ea typeface="MS PGothic" charset="0"/>
              </a:rPr>
              <a:t>th</a:t>
            </a:r>
            <a:r>
              <a:rPr lang="en-US" dirty="0">
                <a:latin typeface="+mj-lt"/>
                <a:ea typeface="MS PGothic" charset="0"/>
              </a:rPr>
              <a:t> (4 – 7 pm)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799D898-6224-FCAF-2C15-6AF70CA69DD3}"/>
              </a:ext>
            </a:extLst>
          </p:cNvPr>
          <p:cNvPicPr/>
          <p:nvPr/>
        </p:nvPicPr>
        <p:blipFill rotWithShape="1">
          <a:blip r:embed="rId2"/>
          <a:srcRect l="1873" r="3219" b="-1"/>
          <a:stretch/>
        </p:blipFill>
        <p:spPr>
          <a:xfrm>
            <a:off x="10464858" y="235362"/>
            <a:ext cx="1442220" cy="1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12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9CC7-9487-4F84-A8FA-0EADEB5B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77" y="442109"/>
            <a:ext cx="10023398" cy="8578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Family Engagement /Parental Involvement</a:t>
            </a:r>
            <a:br>
              <a:rPr lang="en-US" sz="3600" kern="1200" dirty="0">
                <a:latin typeface="+mj-lt"/>
                <a:ea typeface="+mj-ea"/>
                <a:cs typeface="+mj-cs"/>
              </a:rPr>
            </a:br>
            <a:r>
              <a:rPr lang="en-US" sz="3600" i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Contrato</a:t>
            </a:r>
            <a:r>
              <a:rPr lang="en-US" sz="3600" i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con la Familia </a:t>
            </a:r>
            <a:r>
              <a:rPr lang="en-US" sz="3600" i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Involucramiento</a:t>
            </a:r>
            <a:r>
              <a:rPr lang="en-US" sz="3600" i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de Padres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20598-8511-42DC-BB9B-F96760099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9475" y="2016493"/>
            <a:ext cx="4567238" cy="4079507"/>
          </a:xfrm>
        </p:spPr>
        <p:txBody>
          <a:bodyPr wrap="square" anchor="t">
            <a:normAutofit fontScale="40000" lnSpcReduction="20000"/>
          </a:bodyPr>
          <a:lstStyle/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District Policy/School Policy (Policy # 6156 provided)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5100" dirty="0">
              <a:latin typeface="+mj-lt"/>
              <a:ea typeface="MS PGothic" charset="0"/>
              <a:cs typeface="Times New Roman" charset="0"/>
            </a:endParaRPr>
          </a:p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Annual Meetings (September 28, 2022 &amp; one in the Spring)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5100" dirty="0">
              <a:latin typeface="+mj-lt"/>
              <a:ea typeface="MS PGothic" charset="0"/>
              <a:cs typeface="Times New Roman" charset="0"/>
            </a:endParaRPr>
          </a:p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School-Parent Compacts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5100" dirty="0">
              <a:latin typeface="+mj-lt"/>
              <a:ea typeface="MS PGothic" charset="0"/>
              <a:cs typeface="Times New Roman" charset="0"/>
            </a:endParaRPr>
          </a:p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Building Capacity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5100" dirty="0">
              <a:latin typeface="+mj-lt"/>
              <a:ea typeface="MS PGothic" charset="0"/>
              <a:cs typeface="Times New Roman" charset="0"/>
            </a:endParaRPr>
          </a:p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Accessibility</a:t>
            </a:r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D84E9-D336-4CB4-BAFB-8E26E9C3A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99" y="2016493"/>
            <a:ext cx="4902101" cy="4079507"/>
          </a:xfrm>
        </p:spPr>
        <p:txBody>
          <a:bodyPr wrap="square" anchor="t">
            <a:normAutofit fontScale="40000" lnSpcReduction="20000"/>
          </a:bodyPr>
          <a:lstStyle/>
          <a:p>
            <a:pPr>
              <a:buFont typeface="Wingdings" charset="0"/>
              <a:buChar char="v"/>
            </a:pPr>
            <a:r>
              <a:rPr lang="en-US" sz="5100" dirty="0" err="1">
                <a:latin typeface="+mj-lt"/>
                <a:ea typeface="MS PGothic" charset="0"/>
                <a:cs typeface="Times New Roman" charset="0"/>
              </a:rPr>
              <a:t>Política</a:t>
            </a: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 </a:t>
            </a:r>
            <a:r>
              <a:rPr lang="en-US" sz="5100" dirty="0" err="1">
                <a:latin typeface="+mj-lt"/>
                <a:ea typeface="MS PGothic" charset="0"/>
                <a:cs typeface="Times New Roman" charset="0"/>
              </a:rPr>
              <a:t>Distrital</a:t>
            </a: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/</a:t>
            </a:r>
            <a:r>
              <a:rPr lang="en-US" sz="5100" dirty="0" err="1">
                <a:latin typeface="+mj-lt"/>
                <a:ea typeface="MS PGothic" charset="0"/>
                <a:cs typeface="Times New Roman" charset="0"/>
              </a:rPr>
              <a:t>Politica</a:t>
            </a: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 Escolar (</a:t>
            </a:r>
            <a:r>
              <a:rPr lang="en-US" sz="5100" dirty="0" err="1">
                <a:latin typeface="+mj-lt"/>
                <a:ea typeface="MS PGothic" charset="0"/>
                <a:cs typeface="Times New Roman" charset="0"/>
              </a:rPr>
              <a:t>Política</a:t>
            </a: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 # 6156 </a:t>
            </a:r>
            <a:r>
              <a:rPr lang="en-US" sz="5100" dirty="0" err="1">
                <a:latin typeface="+mj-lt"/>
                <a:ea typeface="MS PGothic" charset="0"/>
                <a:cs typeface="Times New Roman" charset="0"/>
              </a:rPr>
              <a:t>provista</a:t>
            </a: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)</a:t>
            </a:r>
          </a:p>
          <a:p>
            <a:pPr>
              <a:buNone/>
            </a:pPr>
            <a:endParaRPr lang="en-US" sz="5100" dirty="0">
              <a:latin typeface="+mj-lt"/>
              <a:ea typeface="MS PGothic" charset="0"/>
              <a:cs typeface="Times New Roman" charset="0"/>
            </a:endParaRPr>
          </a:p>
          <a:p>
            <a:pPr>
              <a:buFont typeface="Wingdings" charset="0"/>
              <a:buChar char="v"/>
            </a:pPr>
            <a:r>
              <a:rPr lang="en-US" sz="5100" dirty="0" err="1">
                <a:latin typeface="+mj-lt"/>
                <a:ea typeface="MS PGothic" charset="0"/>
                <a:cs typeface="Times New Roman" charset="0"/>
              </a:rPr>
              <a:t>Reuniones</a:t>
            </a: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 </a:t>
            </a:r>
            <a:r>
              <a:rPr lang="en-US" sz="5100" dirty="0" err="1">
                <a:latin typeface="+mj-lt"/>
                <a:ea typeface="MS PGothic" charset="0"/>
                <a:cs typeface="Times New Roman" charset="0"/>
              </a:rPr>
              <a:t>Anuales</a:t>
            </a: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 (28 de </a:t>
            </a:r>
            <a:r>
              <a:rPr lang="en-US" sz="5100" dirty="0" err="1">
                <a:latin typeface="+mj-lt"/>
                <a:ea typeface="MS PGothic" charset="0"/>
                <a:cs typeface="Times New Roman" charset="0"/>
              </a:rPr>
              <a:t>septiembre</a:t>
            </a: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 de 2022 &amp; Una </a:t>
            </a:r>
            <a:r>
              <a:rPr lang="en-US" sz="5100" dirty="0" err="1">
                <a:latin typeface="+mj-lt"/>
                <a:ea typeface="MS PGothic" charset="0"/>
                <a:cs typeface="Times New Roman" charset="0"/>
              </a:rPr>
              <a:t>en</a:t>
            </a: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 la primavera)</a:t>
            </a:r>
          </a:p>
          <a:p>
            <a:pPr>
              <a:buNone/>
            </a:pPr>
            <a:endParaRPr lang="en-US" sz="5100" dirty="0">
              <a:latin typeface="+mj-lt"/>
              <a:ea typeface="MS PGothic" charset="0"/>
              <a:cs typeface="Times New Roman" charset="0"/>
            </a:endParaRPr>
          </a:p>
          <a:p>
            <a:pPr>
              <a:buFont typeface="Wingdings" charset="0"/>
              <a:buChar char="v"/>
            </a:pPr>
            <a:r>
              <a:rPr lang="en-US" sz="5100" dirty="0" err="1">
                <a:latin typeface="+mj-lt"/>
                <a:ea typeface="MS PGothic" charset="0"/>
                <a:cs typeface="Times New Roman" charset="0"/>
              </a:rPr>
              <a:t>Pactos</a:t>
            </a: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 de Padres/Escuela</a:t>
            </a:r>
          </a:p>
          <a:p>
            <a:pPr>
              <a:buNone/>
            </a:pPr>
            <a:endParaRPr lang="en-US" sz="5100" dirty="0">
              <a:latin typeface="+mj-lt"/>
              <a:ea typeface="MS PGothic" charset="0"/>
              <a:cs typeface="Times New Roman" charset="0"/>
            </a:endParaRPr>
          </a:p>
          <a:p>
            <a:pPr>
              <a:buFont typeface="Wingdings" charset="0"/>
              <a:buChar char="v"/>
            </a:pPr>
            <a:r>
              <a:rPr lang="en-US" sz="5100" dirty="0" err="1">
                <a:latin typeface="+mj-lt"/>
                <a:ea typeface="MS PGothic" charset="0"/>
                <a:cs typeface="Times New Roman" charset="0"/>
              </a:rPr>
              <a:t>Incrementando</a:t>
            </a:r>
            <a:r>
              <a:rPr lang="en-US" sz="5100" dirty="0">
                <a:latin typeface="+mj-lt"/>
                <a:ea typeface="MS PGothic" charset="0"/>
                <a:cs typeface="Times New Roman" charset="0"/>
              </a:rPr>
              <a:t> la </a:t>
            </a:r>
            <a:r>
              <a:rPr lang="en-US" sz="5100" dirty="0" err="1">
                <a:latin typeface="+mj-lt"/>
                <a:ea typeface="MS PGothic" charset="0"/>
                <a:cs typeface="Times New Roman" charset="0"/>
              </a:rPr>
              <a:t>capacidad</a:t>
            </a:r>
            <a:endParaRPr lang="en-US" sz="5100" dirty="0">
              <a:latin typeface="+mj-lt"/>
              <a:ea typeface="MS PGothic" charset="0"/>
              <a:cs typeface="Times New Roman" charset="0"/>
            </a:endParaRPr>
          </a:p>
          <a:p>
            <a:pPr>
              <a:buNone/>
            </a:pPr>
            <a:endParaRPr lang="en-US" sz="5100" dirty="0">
              <a:latin typeface="+mj-lt"/>
              <a:ea typeface="MS PGothic" charset="0"/>
              <a:cs typeface="Times New Roman" charset="0"/>
            </a:endParaRPr>
          </a:p>
          <a:p>
            <a:pPr>
              <a:buFont typeface="Wingdings" charset="0"/>
              <a:buChar char="v"/>
            </a:pPr>
            <a:r>
              <a:rPr lang="en-US" sz="5100" dirty="0" err="1">
                <a:latin typeface="+mj-lt"/>
                <a:ea typeface="MS PGothic" charset="0"/>
                <a:cs typeface="Times New Roman" charset="0"/>
              </a:rPr>
              <a:t>Accesibilidad</a:t>
            </a:r>
            <a:endParaRPr lang="en-US" sz="5100" dirty="0">
              <a:latin typeface="+mj-lt"/>
              <a:ea typeface="MS PGothic" charset="0"/>
              <a:cs typeface="Times New Roman" charset="0"/>
            </a:endParaRPr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8BB5DD0-0B64-CE31-DE82-DCCEECDF3D02}"/>
              </a:ext>
            </a:extLst>
          </p:cNvPr>
          <p:cNvPicPr/>
          <p:nvPr/>
        </p:nvPicPr>
        <p:blipFill rotWithShape="1">
          <a:blip r:embed="rId2"/>
          <a:srcRect l="1873" r="3219" b="-1"/>
          <a:stretch/>
        </p:blipFill>
        <p:spPr>
          <a:xfrm>
            <a:off x="10505690" y="203278"/>
            <a:ext cx="1442220" cy="1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9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4704" y="93133"/>
            <a:ext cx="8534400" cy="15070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6600" dirty="0"/>
              <a:t>What is Title I?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94704" y="1808691"/>
            <a:ext cx="10628670" cy="261090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   </a:t>
            </a:r>
            <a:r>
              <a:rPr lang="en-US" altLang="en-US" sz="3600" dirty="0">
                <a:latin typeface="+mj-lt"/>
              </a:rPr>
              <a:t>Title I is a program that is funded by the Federal Government that provides extra assistance to help students meet national and state achievement standards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4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1959-AF56-44F2-93DF-479A892B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34" y="230864"/>
            <a:ext cx="9428923" cy="126113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100" dirty="0">
                <a:solidFill>
                  <a:srgbClr val="FFFFFF"/>
                </a:solidFill>
                <a:latin typeface="Calibri "/>
                <a:ea typeface="MS PGothic" charset="0"/>
              </a:rPr>
              <a:t> </a:t>
            </a:r>
            <a:r>
              <a:rPr lang="en-US" sz="3100" dirty="0">
                <a:latin typeface="Calibri "/>
                <a:ea typeface="MS PGothic" charset="0"/>
              </a:rPr>
              <a:t>Representatives Needed!</a:t>
            </a:r>
            <a:br>
              <a:rPr lang="en-US" sz="3100" dirty="0">
                <a:latin typeface="Calibri "/>
                <a:ea typeface="MS PGothic" charset="0"/>
              </a:rPr>
            </a:br>
            <a:br>
              <a:rPr lang="en-US" sz="3100" dirty="0">
                <a:latin typeface="Calibri "/>
                <a:ea typeface="MS PGothic" charset="0"/>
              </a:rPr>
            </a:br>
            <a:r>
              <a:rPr lang="en-US" sz="3100" dirty="0">
                <a:latin typeface="Calibri "/>
                <a:ea typeface="MS PGothic" charset="0"/>
              </a:rPr>
              <a:t>(1 to 2 parents per grade level)</a:t>
            </a:r>
            <a:endParaRPr lang="en-US" sz="3100" dirty="0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37D7E-1103-433C-AA87-64DB7F44F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3" y="2674758"/>
            <a:ext cx="3427283" cy="231468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latin typeface="+mj-lt"/>
                <a:ea typeface="MS PGothic" charset="0"/>
                <a:cs typeface="Times New Roman" charset="0"/>
              </a:rPr>
              <a:t>Participate in Parent Assembly Meetings </a:t>
            </a:r>
          </a:p>
          <a:p>
            <a:pPr marL="0" indent="0">
              <a:buNone/>
            </a:pPr>
            <a:endParaRPr lang="en-US" sz="2600" dirty="0">
              <a:latin typeface="+mj-lt"/>
              <a:ea typeface="MS PGothic" charset="0"/>
              <a:cs typeface="Times New Roman" charset="0"/>
            </a:endParaRPr>
          </a:p>
          <a:p>
            <a:r>
              <a:rPr lang="en-US" sz="2600" dirty="0">
                <a:latin typeface="+mj-lt"/>
                <a:ea typeface="MS PGothic" charset="0"/>
                <a:cs typeface="Times New Roman" charset="0"/>
              </a:rPr>
              <a:t>Parental Involvement Committee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70C03-D021-4231-A0C1-0663A952B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2943" y="2674758"/>
            <a:ext cx="3197701" cy="219541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err="1">
                <a:latin typeface="+mj-lt"/>
                <a:ea typeface="MS PGothic" charset="0"/>
                <a:cs typeface="Times New Roman" charset="0"/>
              </a:rPr>
              <a:t>Participar</a:t>
            </a:r>
            <a:r>
              <a:rPr lang="en-US" sz="2600" dirty="0">
                <a:latin typeface="+mj-lt"/>
                <a:ea typeface="MS PGothic" charset="0"/>
                <a:cs typeface="Times New Roman" charset="0"/>
              </a:rPr>
              <a:t> </a:t>
            </a:r>
            <a:r>
              <a:rPr lang="en-US" sz="2600" dirty="0" err="1">
                <a:latin typeface="+mj-lt"/>
                <a:ea typeface="MS PGothic" charset="0"/>
                <a:cs typeface="Times New Roman" charset="0"/>
              </a:rPr>
              <a:t>en</a:t>
            </a:r>
            <a:r>
              <a:rPr lang="en-US" sz="2600" dirty="0">
                <a:latin typeface="+mj-lt"/>
                <a:ea typeface="MS PGothic" charset="0"/>
                <a:cs typeface="Times New Roman" charset="0"/>
              </a:rPr>
              <a:t> </a:t>
            </a:r>
            <a:r>
              <a:rPr lang="en-US" sz="2600" dirty="0" err="1">
                <a:latin typeface="+mj-lt"/>
                <a:ea typeface="MS PGothic" charset="0"/>
                <a:cs typeface="Times New Roman" charset="0"/>
              </a:rPr>
              <a:t>Asambleas</a:t>
            </a:r>
            <a:r>
              <a:rPr lang="en-US" sz="2600" dirty="0">
                <a:latin typeface="+mj-lt"/>
                <a:ea typeface="MS PGothic" charset="0"/>
                <a:cs typeface="Times New Roman" charset="0"/>
              </a:rPr>
              <a:t> para Padres. </a:t>
            </a:r>
          </a:p>
          <a:p>
            <a:pPr marL="0" indent="0">
              <a:buNone/>
            </a:pPr>
            <a:endParaRPr lang="en-US" sz="2600" dirty="0">
              <a:latin typeface="+mj-lt"/>
              <a:ea typeface="MS PGothic" charset="0"/>
              <a:cs typeface="Times New Roman" charset="0"/>
            </a:endParaRPr>
          </a:p>
          <a:p>
            <a:r>
              <a:rPr lang="en-US" sz="2600" dirty="0" err="1">
                <a:latin typeface="+mj-lt"/>
                <a:ea typeface="MS PGothic" charset="0"/>
                <a:cs typeface="Times New Roman" charset="0"/>
              </a:rPr>
              <a:t>Comité</a:t>
            </a:r>
            <a:r>
              <a:rPr lang="en-US" sz="2600" dirty="0">
                <a:latin typeface="+mj-lt"/>
                <a:ea typeface="MS PGothic" charset="0"/>
                <a:cs typeface="Times New Roman" charset="0"/>
              </a:rPr>
              <a:t> de </a:t>
            </a:r>
            <a:r>
              <a:rPr lang="en-US" sz="2600" dirty="0" err="1">
                <a:latin typeface="+mj-lt"/>
                <a:ea typeface="MS PGothic" charset="0"/>
                <a:cs typeface="Times New Roman" charset="0"/>
              </a:rPr>
              <a:t>Involucramiento</a:t>
            </a:r>
            <a:r>
              <a:rPr lang="en-US" sz="2600" dirty="0">
                <a:latin typeface="+mj-lt"/>
                <a:ea typeface="MS PGothic" charset="0"/>
                <a:cs typeface="Times New Roman" charset="0"/>
              </a:rPr>
              <a:t> de Padres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85A5C72-66C5-B82D-20EA-F1F98F849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8174" y="1630017"/>
            <a:ext cx="3925955" cy="4504911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836B677-99F7-2550-0EDB-AFEBFDEFEA8C}"/>
              </a:ext>
            </a:extLst>
          </p:cNvPr>
          <p:cNvPicPr/>
          <p:nvPr/>
        </p:nvPicPr>
        <p:blipFill rotWithShape="1">
          <a:blip r:embed="rId4"/>
          <a:srcRect l="1873" r="3219" b="-1"/>
          <a:stretch/>
        </p:blipFill>
        <p:spPr>
          <a:xfrm>
            <a:off x="10505690" y="203278"/>
            <a:ext cx="1442220" cy="1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0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6C83-667C-4B02-80E3-F4CBE29A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948"/>
            <a:ext cx="10210800" cy="1493452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Suggested Parental Involvement Activities </a:t>
            </a:r>
            <a:br>
              <a:rPr lang="en-US" sz="4000" dirty="0"/>
            </a:br>
            <a:r>
              <a:rPr lang="en-US" sz="4000" i="1" dirty="0" err="1"/>
              <a:t>Actividades</a:t>
            </a:r>
            <a:r>
              <a:rPr lang="en-US" sz="4000" i="1" dirty="0"/>
              <a:t> </a:t>
            </a:r>
            <a:r>
              <a:rPr lang="en-US" sz="4000" i="1" dirty="0" err="1"/>
              <a:t>Sugeridas</a:t>
            </a:r>
            <a:r>
              <a:rPr lang="en-US" sz="4000" i="1" dirty="0"/>
              <a:t> para el </a:t>
            </a:r>
            <a:r>
              <a:rPr lang="en-US" sz="4000" i="1" dirty="0" err="1"/>
              <a:t>Involucramiento</a:t>
            </a:r>
            <a:r>
              <a:rPr lang="en-US" sz="4000" i="1" dirty="0"/>
              <a:t> de Padres 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1780-0539-45F3-8208-E9F420EB3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101" y="1955887"/>
            <a:ext cx="4497149" cy="4363844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>
                <a:latin typeface="+mj-lt"/>
                <a:ea typeface="MS PGothic" charset="0"/>
                <a:cs typeface="Times New Roman" charset="0"/>
              </a:rPr>
              <a:t>Parental Involvement Informational Sessions/Professional Development</a:t>
            </a:r>
          </a:p>
          <a:p>
            <a:r>
              <a:rPr lang="en-US" sz="3900" dirty="0">
                <a:latin typeface="+mj-lt"/>
                <a:ea typeface="MS PGothic" charset="0"/>
                <a:cs typeface="Times New Roman" charset="0"/>
              </a:rPr>
              <a:t>PTA</a:t>
            </a:r>
          </a:p>
          <a:p>
            <a:r>
              <a:rPr lang="en-US" sz="3900" dirty="0">
                <a:latin typeface="+mj-lt"/>
                <a:ea typeface="MS PGothic" charset="0"/>
                <a:cs typeface="Times New Roman" charset="0"/>
              </a:rPr>
              <a:t>Parent Meetings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570B5-ECCF-48F2-8365-FA139AE92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7250" y="1944731"/>
            <a:ext cx="3512654" cy="4363844"/>
          </a:xfrm>
        </p:spPr>
        <p:txBody>
          <a:bodyPr>
            <a:normAutofit fontScale="92500" lnSpcReduction="10000"/>
          </a:bodyPr>
          <a:lstStyle/>
          <a:p>
            <a:r>
              <a:rPr lang="es-ES" sz="3900" dirty="0">
                <a:latin typeface="+mj-lt"/>
                <a:ea typeface="MS PGothic" charset="0"/>
                <a:cs typeface="Times New Roman" charset="0"/>
              </a:rPr>
              <a:t>Sesiones Informativas de Participación de Padres / Desarrollo Profesional</a:t>
            </a:r>
          </a:p>
          <a:p>
            <a:r>
              <a:rPr lang="en-US" sz="3900" dirty="0">
                <a:latin typeface="+mj-lt"/>
                <a:ea typeface="MS PGothic" charset="0"/>
                <a:cs typeface="Times New Roman" charset="0"/>
              </a:rPr>
              <a:t>PTA</a:t>
            </a:r>
          </a:p>
          <a:p>
            <a:r>
              <a:rPr lang="en-US" sz="3900" dirty="0">
                <a:latin typeface="+mj-lt"/>
                <a:ea typeface="MS PGothic" charset="0"/>
                <a:cs typeface="Times New Roman" charset="0"/>
              </a:rPr>
              <a:t>Reunions de padres</a:t>
            </a:r>
          </a:p>
          <a:p>
            <a:endParaRPr lang="en-US" sz="2000" dirty="0"/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D6E04B3-E507-EF8E-7C66-25CCA84A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98629" y="2193775"/>
            <a:ext cx="3438525" cy="41148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4785FAC-528C-997B-1966-B242DC31BD3C}"/>
              </a:ext>
            </a:extLst>
          </p:cNvPr>
          <p:cNvPicPr/>
          <p:nvPr/>
        </p:nvPicPr>
        <p:blipFill rotWithShape="1">
          <a:blip r:embed="rId4"/>
          <a:srcRect l="1873" r="3219" b="-1"/>
          <a:stretch/>
        </p:blipFill>
        <p:spPr>
          <a:xfrm>
            <a:off x="10505690" y="203278"/>
            <a:ext cx="1442220" cy="1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88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45DF-32CF-4138-BD0A-2F7BBC03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Highland Oaks Elementary</a:t>
            </a: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 Parent Compact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426B7-2B85-4276-B57B-FDF50B640DD2}"/>
              </a:ext>
            </a:extLst>
          </p:cNvPr>
          <p:cNvSpPr txBox="1"/>
          <p:nvPr/>
        </p:nvSpPr>
        <p:spPr>
          <a:xfrm>
            <a:off x="648930" y="2438400"/>
            <a:ext cx="49441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The HES Compact is an agreement between parents, students, teachers, and the school which outlines ways to be actively involved in your child’s education.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35C20DD-820F-4772-FE20-F7A886819CCC}"/>
              </a:ext>
            </a:extLst>
          </p:cNvPr>
          <p:cNvPicPr/>
          <p:nvPr/>
        </p:nvPicPr>
        <p:blipFill rotWithShape="1">
          <a:blip r:embed="rId2"/>
          <a:srcRect l="1873" r="3219" b="-1"/>
          <a:stretch/>
        </p:blipFill>
        <p:spPr>
          <a:xfrm>
            <a:off x="4005499" y="5179528"/>
            <a:ext cx="1442220" cy="1117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F84DD3-3F63-0454-B1C8-F05F74E8C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687" y="646639"/>
            <a:ext cx="4400550" cy="556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09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5889-91BE-C7B4-1D28-4ED62ACFD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145"/>
          </a:xfrm>
        </p:spPr>
        <p:txBody>
          <a:bodyPr/>
          <a:lstStyle/>
          <a:p>
            <a:r>
              <a:rPr lang="en-US" dirty="0"/>
              <a:t>Parent Responsibilities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E28FF-19E6-A6E1-CC8C-ADBEF7AE9211}"/>
              </a:ext>
            </a:extLst>
          </p:cNvPr>
          <p:cNvSpPr txBox="1"/>
          <p:nvPr/>
        </p:nvSpPr>
        <p:spPr>
          <a:xfrm>
            <a:off x="427383" y="1421296"/>
            <a:ext cx="114200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Parent/Guardian Agreement											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 want my child to achieve. Therefore, I will encourage him/her by doing the following: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See that my child is punctual and attends school regularly with the necessary supplies.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Support the school in its efforts to maintain proper discipline.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Establish a time for homework and review it regularly.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 a quiet, well-lit place for study.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Encourage my child’s efforts and be available for questions.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Stay aware of what my child is learning by making periodic visits and volunteering in my child’s classroom.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Return report cards and attend Parent Teacher Conferences.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Read with my child daily and let my child see me read.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Develop a partnership with the school to help my child achieve the State’s high standards.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Discuss the school-parent compact with my child.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Encourage my child to display positive school behavior at home and at school and be a positive role model.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Monitor television watching and encourage positive use of my child’s extracurricular time by limiting the hours of television.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 a set bedtime that gives my child sufficient sleep to function at school.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Actively participate at Highland Oaks Elementary by serving on committees such as the School Improvement Team, Parent Advisory Council, and/or Parent Teacher Association.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93A810D-5363-CBB9-3A45-99AB43BA5E34}"/>
              </a:ext>
            </a:extLst>
          </p:cNvPr>
          <p:cNvPicPr/>
          <p:nvPr/>
        </p:nvPicPr>
        <p:blipFill rotWithShape="1">
          <a:blip r:embed="rId2"/>
          <a:srcRect l="1873" r="3219" b="-1"/>
          <a:stretch/>
        </p:blipFill>
        <p:spPr>
          <a:xfrm>
            <a:off x="10505690" y="203278"/>
            <a:ext cx="1442220" cy="1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62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5F40-2EBB-B90C-B211-C829DF27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388"/>
          </a:xfrm>
        </p:spPr>
        <p:txBody>
          <a:bodyPr/>
          <a:lstStyle/>
          <a:p>
            <a:r>
              <a:rPr lang="en-US" dirty="0"/>
              <a:t>Student’s Responsibilities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B3751-E58C-ADFD-B3A2-67FCC882FD2C}"/>
              </a:ext>
            </a:extLst>
          </p:cNvPr>
          <p:cNvSpPr txBox="1"/>
          <p:nvPr/>
        </p:nvSpPr>
        <p:spPr>
          <a:xfrm>
            <a:off x="838200" y="2029602"/>
            <a:ext cx="104128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It is important that I work to the best of my ability.  Therefore, I shall strive to do the following: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Come to school on time, every day with supplies needed for classroom work and other necessary tools for learning. 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Listen, follow directions, complete and return classwork and homework assignments.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Observe regular study hours.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Respect others and follow the Student Code of Conduct.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Set a goal to meet all academic and behavior expectations of Highland Oaks Elementary.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Take responsibility for my actions and grades and cooperate with others in all learning situations.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01F2E6D-C5E7-C761-7E0C-4FA5E57A9A42}"/>
              </a:ext>
            </a:extLst>
          </p:cNvPr>
          <p:cNvPicPr/>
          <p:nvPr/>
        </p:nvPicPr>
        <p:blipFill rotWithShape="1">
          <a:blip r:embed="rId2"/>
          <a:srcRect l="1873" r="3219" b="-1"/>
          <a:stretch/>
        </p:blipFill>
        <p:spPr>
          <a:xfrm>
            <a:off x="10505690" y="203278"/>
            <a:ext cx="1442220" cy="1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41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94682-FE32-303E-0885-7DADDFFA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Teacher’s Responsibilities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E5F88-67CB-E831-048B-C8A7824B3E72}"/>
              </a:ext>
            </a:extLst>
          </p:cNvPr>
          <p:cNvSpPr txBox="1"/>
          <p:nvPr/>
        </p:nvSpPr>
        <p:spPr>
          <a:xfrm>
            <a:off x="745435" y="2006268"/>
            <a:ext cx="973040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It is important that students achieve. Therefore, I shall strive to do the following: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 high quality, rigorous, and differentiated instruction to meet the needs of all students daily.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 necessary assistance to parents so that they can help with assignments.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Encourage students and parents by providing frequent information about student progress using a two-way communication system in addition to the weekly folder.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Use special activities in the classroom to make learning enjoyable.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Read to students daily.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Create and maintain a classroom environment that is conducive to learning for all students. 	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Encourage students to take risks.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 instruction that fosters high academics and expectations aiming students to be the best they can be.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 flexible meeting times for parent conferences.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Committed to doing whatever it takes to ensure that all students make at least one year’s growth during this school year.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Promote a warm inviting classroom to students and parents with the freedom of volunteerism.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2B57FE9-F19F-1839-6495-F8020C09CD07}"/>
              </a:ext>
            </a:extLst>
          </p:cNvPr>
          <p:cNvPicPr/>
          <p:nvPr/>
        </p:nvPicPr>
        <p:blipFill rotWithShape="1">
          <a:blip r:embed="rId2"/>
          <a:srcRect l="1873" r="3219" b="-1"/>
          <a:stretch/>
        </p:blipFill>
        <p:spPr>
          <a:xfrm>
            <a:off x="10505690" y="203278"/>
            <a:ext cx="1442220" cy="1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01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27E5-D707-5F83-304A-4D5D5F19C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School’s Responsibilities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A4F0E-4508-A5C9-62E7-70B9F47B6AB3}"/>
              </a:ext>
            </a:extLst>
          </p:cNvPr>
          <p:cNvSpPr txBox="1"/>
          <p:nvPr/>
        </p:nvSpPr>
        <p:spPr>
          <a:xfrm>
            <a:off x="646043" y="1859127"/>
            <a:ext cx="104360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 support this form of parent involvement. Therefore, I shall strive to do the following: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 common planning time for teachers in order to help drive instruction.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 an environment that allows for positive communication between the teacher, parent, and the student.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Encourage teachers to regularly provide instructional activities that will encourage our students to think and problem solve.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 a safe and secure learning environment.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Collaborate with teachers, parents, and all other appropriate stakeholders to create an environment that is conducive to learning.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 a high- quality curriculum and instruction in a supportive and effective learning environment that enables the children to meet the State’s academic achievement standards.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Support all personnel to ensure that the focus is on all students learning. 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 flexible meeting times for parental involvement activities throughout the academic year.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 parents with reasonable access to staff, volunteer, participate, and observe in their child’s class.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Committed to doing whatever it takes to ensure all students make at least one year’s growth during this academic school year. 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9251F28-80D5-CD50-8F14-94A72B862F47}"/>
              </a:ext>
            </a:extLst>
          </p:cNvPr>
          <p:cNvPicPr/>
          <p:nvPr/>
        </p:nvPicPr>
        <p:blipFill rotWithShape="1">
          <a:blip r:embed="rId2"/>
          <a:srcRect l="1873" r="3219" b="-1"/>
          <a:stretch/>
        </p:blipFill>
        <p:spPr>
          <a:xfrm>
            <a:off x="10505690" y="203278"/>
            <a:ext cx="1442220" cy="1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77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CDAB-A22A-4801-A10C-44CA4FEF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52" y="170602"/>
            <a:ext cx="7202877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School Improvement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9B0D3-0DA2-4054-B72B-67E6810A942E}"/>
              </a:ext>
            </a:extLst>
          </p:cNvPr>
          <p:cNvSpPr txBox="1"/>
          <p:nvPr/>
        </p:nvSpPr>
        <p:spPr>
          <a:xfrm>
            <a:off x="566802" y="1892292"/>
            <a:ext cx="6843647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Highland Oaks will focus on improving  the following areas: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Increasing Early Literacy in Grades K-2 through building foundational skills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Increase Reading Growth and Achievement for Grades 3-5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Increase Math Growth and Achievement for Grades 2-5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Decrease Disciplinary Infractions for all grades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Increase the School’s Attendance Rate</a:t>
            </a: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918A0A0C-AF60-4BDA-BC8B-5893953D5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4900" y="332527"/>
            <a:ext cx="2102447" cy="1454051"/>
          </a:xfrm>
          <a:prstGeom prst="rect">
            <a:avLst/>
          </a:prstGeom>
        </p:spPr>
      </p:pic>
      <p:pic>
        <p:nvPicPr>
          <p:cNvPr id="5" name="Picture 4" descr="A group of people sitting around a table&#10;&#10;Description automatically generated with low confidence">
            <a:extLst>
              <a:ext uri="{FF2B5EF4-FFF2-40B4-BE49-F238E27FC236}">
                <a16:creationId xmlns:a16="http://schemas.microsoft.com/office/drawing/2014/main" id="{AB764C68-70E8-9B93-F5FD-7F61FD3B9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62266" y="2343829"/>
            <a:ext cx="4027714" cy="39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60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CE75B3-70AC-4F81-A401-2D5749EDC3FB}"/>
              </a:ext>
            </a:extLst>
          </p:cNvPr>
          <p:cNvSpPr/>
          <p:nvPr/>
        </p:nvSpPr>
        <p:spPr>
          <a:xfrm>
            <a:off x="752478" y="342265"/>
            <a:ext cx="9144000" cy="116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Title I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Parent and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Family Engagement Survey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B8B1E94F-3DBD-1094-0ECF-6768C7BE7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1781175"/>
            <a:ext cx="55626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1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D7A4-C3BE-4A6A-B824-336117CD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95" y="519853"/>
            <a:ext cx="8534400" cy="1507067"/>
          </a:xfrm>
        </p:spPr>
        <p:txBody>
          <a:bodyPr>
            <a:normAutofit/>
          </a:bodyPr>
          <a:lstStyle/>
          <a:p>
            <a:r>
              <a:rPr lang="en-US" altLang="en-US" sz="5400" dirty="0">
                <a:cs typeface="Times New Roman" panose="02020603050405020304" pitchFamily="18" charset="0"/>
              </a:rPr>
              <a:t>Goals of Title I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A7E1-00E8-441D-8091-F452DEBBF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73" y="2324285"/>
            <a:ext cx="10541137" cy="3615267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+mj-lt"/>
              </a:rPr>
              <a:t>Increase academic achievement</a:t>
            </a:r>
          </a:p>
          <a:p>
            <a:r>
              <a:rPr lang="en-US" altLang="en-US" sz="4000" dirty="0">
                <a:latin typeface="+mj-lt"/>
              </a:rPr>
              <a:t>Provide direct instructional support to students</a:t>
            </a:r>
          </a:p>
          <a:p>
            <a:r>
              <a:rPr lang="en-US" altLang="en-US" sz="4000" dirty="0">
                <a:latin typeface="+mj-lt"/>
              </a:rPr>
              <a:t>Provide professional development for teachers</a:t>
            </a:r>
          </a:p>
          <a:p>
            <a:r>
              <a:rPr lang="en-US" altLang="en-US" sz="4000" dirty="0">
                <a:latin typeface="+mj-lt"/>
              </a:rPr>
              <a:t>Promote parent education and involvement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489237-BF6A-02CF-A0A3-00900CED9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48475" y="222487"/>
            <a:ext cx="3048000" cy="21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/>
    </mc:Choice>
    <mc:Fallback xmlns="">
      <p:transition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A725-DEB4-4AE0-BB4E-07B67874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78" y="252216"/>
            <a:ext cx="10086832" cy="1507067"/>
          </a:xfrm>
        </p:spPr>
        <p:txBody>
          <a:bodyPr>
            <a:normAutofit/>
          </a:bodyPr>
          <a:lstStyle/>
          <a:p>
            <a:r>
              <a:rPr lang="en-US" sz="4500" dirty="0"/>
              <a:t>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B4F2B-EE80-4381-892D-5ADD4A596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56" y="1759283"/>
            <a:ext cx="11085487" cy="364490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7600" dirty="0">
                <a:latin typeface="+mj-lt"/>
              </a:rPr>
              <a:t>The “ Every Student Succeeds Act” (ESSA) of 2015 requires that each Title I School hold an Annual Meeting of Title I for parents for the purpose of...</a:t>
            </a:r>
          </a:p>
          <a:p>
            <a:pPr marL="457200" lvl="1" indent="0">
              <a:buNone/>
            </a:pPr>
            <a:r>
              <a:rPr lang="en-US" sz="7600" dirty="0">
                <a:latin typeface="+mj-lt"/>
              </a:rPr>
              <a:t>• Informing you of your school’s participation in Title I</a:t>
            </a:r>
          </a:p>
          <a:p>
            <a:pPr marL="457200" lvl="1" indent="0">
              <a:buNone/>
            </a:pPr>
            <a:r>
              <a:rPr lang="en-US" sz="7600" dirty="0">
                <a:latin typeface="+mj-lt"/>
              </a:rPr>
              <a:t>• Explaining the requirements of Title I</a:t>
            </a:r>
          </a:p>
          <a:p>
            <a:pPr marL="457200" lvl="1" indent="0">
              <a:buNone/>
            </a:pPr>
            <a:r>
              <a:rPr lang="en-US" sz="7600" dirty="0">
                <a:latin typeface="+mj-lt"/>
              </a:rPr>
              <a:t>• Explaining your rights as parents to be involved</a:t>
            </a:r>
          </a:p>
          <a:p>
            <a:pPr marL="0" indent="0">
              <a:buNone/>
            </a:pPr>
            <a:endParaRPr lang="en-US" sz="76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/>
    </mc:Choice>
    <mc:Fallback xmlns="">
      <p:transition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EABB19A-4D1D-4D1E-BC90-9DFB46934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4" t="35471" r="13540" b="17094"/>
          <a:stretch/>
        </p:blipFill>
        <p:spPr>
          <a:xfrm>
            <a:off x="838200" y="876300"/>
            <a:ext cx="10005051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9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5529-0350-49FD-88F5-533A2F86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 Light" panose="020F0302020204030204" pitchFamily="34" charset="0"/>
                <a:ea typeface="MS PGothic" charset="0"/>
                <a:cs typeface="Calibri Light" panose="020F0302020204030204" pitchFamily="34" charset="0"/>
              </a:rPr>
              <a:t>ESSA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382A9-5DD0-436A-B4A9-FED5F152B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PURPOSE: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0652D-F1DB-463B-B20B-0158DB6509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>
                <a:latin typeface="+mj-lt"/>
                <a:ea typeface="MS PGothic" charset="0"/>
                <a:cs typeface="Times New Roman" charset="0"/>
              </a:rPr>
              <a:t>“</a:t>
            </a:r>
            <a:r>
              <a:rPr lang="en-US" altLang="ja-JP" dirty="0">
                <a:latin typeface="+mj-lt"/>
                <a:ea typeface="MS PGothic" charset="0"/>
                <a:cs typeface="Times New Roman" charset="0"/>
              </a:rPr>
              <a:t>…To ensure that all children have a fair, equal, and significant opportunity to obtain a high-quality education…</a:t>
            </a:r>
            <a:r>
              <a:rPr lang="ja-JP" altLang="en-US" dirty="0">
                <a:latin typeface="+mj-lt"/>
                <a:ea typeface="MS PGothic" charset="0"/>
                <a:cs typeface="Times New Roman" charset="0"/>
              </a:rPr>
              <a:t>”</a:t>
            </a:r>
            <a:endParaRPr lang="en-US" altLang="ja-JP" dirty="0">
              <a:latin typeface="+mj-lt"/>
              <a:ea typeface="MS PGothic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0AC7C1-8821-4622-9456-BD46E52DD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PROPOSITO: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7AEC1C-1177-4044-980F-F5831708DB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ja-JP" altLang="en-US" dirty="0">
                <a:latin typeface="+mj-lt"/>
                <a:cs typeface="Times New Roman" charset="0"/>
              </a:rPr>
              <a:t>“</a:t>
            </a:r>
            <a:r>
              <a:rPr lang="en-US" altLang="ja-JP" dirty="0">
                <a:latin typeface="+mj-lt"/>
                <a:cs typeface="Times New Roman" charset="0"/>
              </a:rPr>
              <a:t>…Para </a:t>
            </a:r>
            <a:r>
              <a:rPr lang="en-US" altLang="ja-JP" dirty="0" err="1">
                <a:latin typeface="+mj-lt"/>
                <a:cs typeface="Times New Roman" charset="0"/>
              </a:rPr>
              <a:t>asegurar</a:t>
            </a:r>
            <a:r>
              <a:rPr lang="en-US" altLang="ja-JP" dirty="0">
                <a:latin typeface="+mj-lt"/>
                <a:cs typeface="Times New Roman" charset="0"/>
              </a:rPr>
              <a:t> que </a:t>
            </a:r>
            <a:r>
              <a:rPr lang="en-US" altLang="ja-JP" dirty="0" err="1">
                <a:latin typeface="+mj-lt"/>
                <a:cs typeface="Times New Roman" charset="0"/>
              </a:rPr>
              <a:t>todos</a:t>
            </a:r>
            <a:r>
              <a:rPr lang="en-US" altLang="ja-JP" dirty="0">
                <a:latin typeface="+mj-lt"/>
                <a:cs typeface="Times New Roman" charset="0"/>
              </a:rPr>
              <a:t> los </a:t>
            </a:r>
            <a:r>
              <a:rPr lang="en-US" altLang="ja-JP" dirty="0" err="1">
                <a:latin typeface="+mj-lt"/>
                <a:cs typeface="Times New Roman" charset="0"/>
              </a:rPr>
              <a:t>niños</a:t>
            </a:r>
            <a:r>
              <a:rPr lang="en-US" altLang="ja-JP" dirty="0">
                <a:latin typeface="+mj-lt"/>
                <a:cs typeface="Times New Roman" charset="0"/>
              </a:rPr>
              <a:t> </a:t>
            </a:r>
            <a:r>
              <a:rPr lang="en-US" altLang="ja-JP" dirty="0" err="1">
                <a:latin typeface="+mj-lt"/>
                <a:cs typeface="Times New Roman" charset="0"/>
              </a:rPr>
              <a:t>reciban</a:t>
            </a:r>
            <a:r>
              <a:rPr lang="en-US" altLang="ja-JP" dirty="0">
                <a:latin typeface="+mj-lt"/>
                <a:cs typeface="Times New Roman" charset="0"/>
              </a:rPr>
              <a:t> una </a:t>
            </a:r>
            <a:r>
              <a:rPr lang="en-US" altLang="ja-JP" dirty="0" err="1">
                <a:latin typeface="+mj-lt"/>
                <a:cs typeface="Times New Roman" charset="0"/>
              </a:rPr>
              <a:t>oportunidad</a:t>
            </a:r>
            <a:r>
              <a:rPr lang="en-US" altLang="ja-JP" dirty="0">
                <a:latin typeface="+mj-lt"/>
                <a:cs typeface="Times New Roman" charset="0"/>
              </a:rPr>
              <a:t> </a:t>
            </a:r>
            <a:r>
              <a:rPr lang="en-US" altLang="ja-JP" dirty="0" err="1">
                <a:latin typeface="+mj-lt"/>
                <a:cs typeface="Times New Roman" charset="0"/>
              </a:rPr>
              <a:t>justa</a:t>
            </a:r>
            <a:r>
              <a:rPr lang="en-US" altLang="ja-JP" dirty="0">
                <a:latin typeface="+mj-lt"/>
                <a:cs typeface="Times New Roman" charset="0"/>
              </a:rPr>
              <a:t>, </a:t>
            </a:r>
            <a:r>
              <a:rPr lang="en-US" altLang="ja-JP" dirty="0" err="1">
                <a:latin typeface="+mj-lt"/>
                <a:cs typeface="Times New Roman" charset="0"/>
              </a:rPr>
              <a:t>igual</a:t>
            </a:r>
            <a:r>
              <a:rPr lang="en-US" altLang="ja-JP" dirty="0">
                <a:latin typeface="+mj-lt"/>
                <a:cs typeface="Times New Roman" charset="0"/>
              </a:rPr>
              <a:t> y </a:t>
            </a:r>
            <a:r>
              <a:rPr lang="en-US" altLang="ja-JP" dirty="0" err="1">
                <a:latin typeface="+mj-lt"/>
                <a:cs typeface="Times New Roman" charset="0"/>
              </a:rPr>
              <a:t>significativo</a:t>
            </a:r>
            <a:r>
              <a:rPr lang="en-US" altLang="ja-JP" dirty="0">
                <a:latin typeface="+mj-lt"/>
                <a:cs typeface="Times New Roman" charset="0"/>
              </a:rPr>
              <a:t> para </a:t>
            </a:r>
            <a:r>
              <a:rPr lang="en-US" altLang="ja-JP" dirty="0" err="1">
                <a:latin typeface="+mj-lt"/>
                <a:cs typeface="Times New Roman" charset="0"/>
              </a:rPr>
              <a:t>obtener</a:t>
            </a:r>
            <a:r>
              <a:rPr lang="en-US" altLang="ja-JP" dirty="0">
                <a:latin typeface="+mj-lt"/>
                <a:cs typeface="Times New Roman" charset="0"/>
              </a:rPr>
              <a:t> una </a:t>
            </a:r>
            <a:r>
              <a:rPr lang="en-US" altLang="ja-JP" dirty="0" err="1">
                <a:latin typeface="+mj-lt"/>
                <a:cs typeface="Times New Roman" charset="0"/>
              </a:rPr>
              <a:t>educación</a:t>
            </a:r>
            <a:r>
              <a:rPr lang="en-US" altLang="ja-JP" dirty="0">
                <a:latin typeface="+mj-lt"/>
                <a:cs typeface="Times New Roman" charset="0"/>
              </a:rPr>
              <a:t> de </a:t>
            </a:r>
            <a:r>
              <a:rPr lang="en-US" altLang="ja-JP" dirty="0" err="1">
                <a:latin typeface="+mj-lt"/>
                <a:cs typeface="Times New Roman" charset="0"/>
              </a:rPr>
              <a:t>alta</a:t>
            </a:r>
            <a:r>
              <a:rPr lang="en-US" altLang="ja-JP" dirty="0">
                <a:latin typeface="+mj-lt"/>
                <a:cs typeface="Times New Roman" charset="0"/>
              </a:rPr>
              <a:t> </a:t>
            </a:r>
            <a:r>
              <a:rPr lang="en-US" altLang="ja-JP" dirty="0" err="1">
                <a:latin typeface="+mj-lt"/>
                <a:cs typeface="Times New Roman" charset="0"/>
              </a:rPr>
              <a:t>calidad</a:t>
            </a:r>
            <a:r>
              <a:rPr lang="en-US" altLang="ja-JP" dirty="0">
                <a:latin typeface="+mj-lt"/>
                <a:cs typeface="Times New Roman" charset="0"/>
              </a:rPr>
              <a:t>…</a:t>
            </a:r>
            <a:r>
              <a:rPr lang="ja-JP" altLang="en-US" dirty="0">
                <a:latin typeface="+mj-lt"/>
                <a:cs typeface="Times New Roman" charset="0"/>
              </a:rPr>
              <a:t>”</a:t>
            </a:r>
            <a:endParaRPr lang="en-US" dirty="0">
              <a:latin typeface="+mj-lt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C86D93B-21A5-0B42-F9C9-4F5AD1274D54}"/>
              </a:ext>
            </a:extLst>
          </p:cNvPr>
          <p:cNvPicPr/>
          <p:nvPr/>
        </p:nvPicPr>
        <p:blipFill rotWithShape="1">
          <a:blip r:embed="rId2"/>
          <a:srcRect l="1873" r="3219" b="-1"/>
          <a:stretch/>
        </p:blipFill>
        <p:spPr>
          <a:xfrm>
            <a:off x="336884" y="4989442"/>
            <a:ext cx="1442220" cy="1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26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046EA-D4B2-444F-B4FB-00A91EFA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McKinney Vento Act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F5DDD6-D3DF-798F-9A65-9019E4A98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52009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22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6" name="Rectangle 1741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418" name="Freeform: Shape 1741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420" name="Freeform: Shape 1741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010208-581E-49D6-9147-F825A380A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>
                <a:latin typeface="+mn-lt"/>
              </a:rPr>
              <a:t>Highland Oaks Elementary</a:t>
            </a:r>
            <a:br>
              <a:rPr lang="en-US" sz="4000">
                <a:latin typeface="+mn-lt"/>
              </a:rPr>
            </a:br>
            <a:r>
              <a:rPr lang="en-US" sz="4000">
                <a:latin typeface="+mn-lt"/>
              </a:rPr>
              <a:t>ESSA Title I/ AYP Status</a:t>
            </a:r>
          </a:p>
        </p:txBody>
      </p:sp>
      <p:sp>
        <p:nvSpPr>
          <p:cNvPr id="17422" name="Rectangle 1742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7412" name="Content Placeholder 2">
            <a:extLst>
              <a:ext uri="{FF2B5EF4-FFF2-40B4-BE49-F238E27FC236}">
                <a16:creationId xmlns:a16="http://schemas.microsoft.com/office/drawing/2014/main" id="{E4DCD5FE-1EC9-EF07-94AC-0E8469ADC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470907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mat&#10;&#10;Description automatically generated">
            <a:extLst>
              <a:ext uri="{FF2B5EF4-FFF2-40B4-BE49-F238E27FC236}">
                <a16:creationId xmlns:a16="http://schemas.microsoft.com/office/drawing/2014/main" id="{DAB92315-D950-B35E-45FD-7AA284F08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D2FD5-B0A9-435A-9687-3B96B463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How Does HES Measure Up…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691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2234</Words>
  <Application>Microsoft Office PowerPoint</Application>
  <PresentationFormat>Widescreen</PresentationFormat>
  <Paragraphs>255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</vt:lpstr>
      <vt:lpstr>Calibri Light</vt:lpstr>
      <vt:lpstr>Cambria</vt:lpstr>
      <vt:lpstr>Times New Roman</vt:lpstr>
      <vt:lpstr>Wingdings</vt:lpstr>
      <vt:lpstr>Office Theme</vt:lpstr>
      <vt:lpstr>Highland Oaks Elementary 5252 Annandale Memphis, TN 38125</vt:lpstr>
      <vt:lpstr>What is Title I?</vt:lpstr>
      <vt:lpstr>Goals of Title I</vt:lpstr>
      <vt:lpstr>ESSA</vt:lpstr>
      <vt:lpstr>PowerPoint Presentation</vt:lpstr>
      <vt:lpstr>ESSA</vt:lpstr>
      <vt:lpstr>McKinney Vento Act</vt:lpstr>
      <vt:lpstr>Highland Oaks Elementary ESSA Title I/ AYP Status</vt:lpstr>
      <vt:lpstr>How Does HES Measure Up…</vt:lpstr>
      <vt:lpstr>PowerPoint Presentation</vt:lpstr>
      <vt:lpstr>PowerPoint Presentation</vt:lpstr>
      <vt:lpstr>PowerPoint Presentation</vt:lpstr>
      <vt:lpstr>Title I, Part A: Basic Program Título I, Parte A: Programa Básico</vt:lpstr>
      <vt:lpstr>Components of a Title I Schoolwide Program Componentes de un Programa Escolar de Título I  </vt:lpstr>
      <vt:lpstr>Components of Title I Schoolwide Program (cont.)  Componentes de un Programas Escolar de Título I  (cont.) </vt:lpstr>
      <vt:lpstr>Parents Right to Know El Derecho de Padres en Saber</vt:lpstr>
      <vt:lpstr>Parents Right to Know (cont.) El Derecho de Padres en Saber</vt:lpstr>
      <vt:lpstr>Parent Communication/ Reporting Student Progress </vt:lpstr>
      <vt:lpstr>Family Engagement /Parental Involvement Contrato con la Familia Involucramiento de Padres</vt:lpstr>
      <vt:lpstr> Representatives Needed!  (1 to 2 parents per grade level)</vt:lpstr>
      <vt:lpstr>Suggested Parental Involvement Activities  Actividades Sugeridas para el Involucramiento de Padres  </vt:lpstr>
      <vt:lpstr> Highland Oaks Elementary School Parent Compact</vt:lpstr>
      <vt:lpstr>Parent Responsibilities</vt:lpstr>
      <vt:lpstr>Student’s Responsibilities</vt:lpstr>
      <vt:lpstr>Teacher’s Responsibilities</vt:lpstr>
      <vt:lpstr>School’s Responsibilities</vt:lpstr>
      <vt:lpstr>School Improvement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Highland Oaks Elementary 5252 Annandale Memphis, TN 38125</dc:title>
  <dc:creator>TARNEKA B LOFTIES</dc:creator>
  <cp:lastModifiedBy>TARNEKA B LOFTIES</cp:lastModifiedBy>
  <cp:revision>20</cp:revision>
  <dcterms:created xsi:type="dcterms:W3CDTF">2020-09-30T16:19:46Z</dcterms:created>
  <dcterms:modified xsi:type="dcterms:W3CDTF">2022-09-30T16:11:06Z</dcterms:modified>
</cp:coreProperties>
</file>